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453B231-14B4-4857-8F54-A4CEF747A691}">
  <a:tblStyle styleId="{B453B231-14B4-4857-8F54-A4CEF747A6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slide" Target="slides/slide41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slide" Target="slides/slide43.xml"/><Relationship Id="rId25" Type="http://schemas.openxmlformats.org/officeDocument/2006/relationships/slide" Target="slides/slide20.xml"/><Relationship Id="rId47" Type="http://schemas.openxmlformats.org/officeDocument/2006/relationships/slide" Target="slides/slide42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Shape 4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Shape 5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There are two ways you can see it:</a:t>
            </a:r>
            <a:endParaRPr>
              <a:solidFill>
                <a:schemeClr val="dk1"/>
              </a:solidFill>
            </a:endParaRP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Predict y</a:t>
            </a:r>
            <a:r>
              <a:rPr baseline="-25000" lang="en">
                <a:solidFill>
                  <a:schemeClr val="dk1"/>
                </a:solidFill>
              </a:rPr>
              <a:t>t</a:t>
            </a:r>
            <a:endParaRPr>
              <a:solidFill>
                <a:schemeClr val="dk1"/>
              </a:solidFill>
            </a:endParaRP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Produce w</a:t>
            </a:r>
            <a:r>
              <a:rPr baseline="-25000" lang="en">
                <a:solidFill>
                  <a:schemeClr val="dk1"/>
                </a:solidFill>
              </a:rPr>
              <a:t>t-1 </a:t>
            </a:r>
            <a:r>
              <a:rPr lang="en">
                <a:solidFill>
                  <a:schemeClr val="dk1"/>
                </a:solidFill>
              </a:rPr>
              <a:t>such that (w</a:t>
            </a:r>
            <a:r>
              <a:rPr baseline="-25000" lang="en">
                <a:solidFill>
                  <a:schemeClr val="dk1"/>
                </a:solidFill>
              </a:rPr>
              <a:t>t-1 </a:t>
            </a:r>
            <a:r>
              <a:rPr lang="en">
                <a:solidFill>
                  <a:schemeClr val="dk1"/>
                </a:solidFill>
              </a:rPr>
              <a:t>. y</a:t>
            </a:r>
            <a:r>
              <a:rPr baseline="-25000" lang="en">
                <a:solidFill>
                  <a:schemeClr val="dk1"/>
                </a:solidFill>
              </a:rPr>
              <a:t>t</a:t>
            </a:r>
            <a:r>
              <a:rPr lang="en">
                <a:solidFill>
                  <a:schemeClr val="dk1"/>
                </a:solidFill>
              </a:rPr>
              <a:t>) is maximized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Shape 5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There are two ways you can see it:</a:t>
            </a:r>
            <a:endParaRPr>
              <a:solidFill>
                <a:schemeClr val="dk1"/>
              </a:solidFill>
            </a:endParaRP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Predict y</a:t>
            </a:r>
            <a:r>
              <a:rPr baseline="-25000" lang="en">
                <a:solidFill>
                  <a:schemeClr val="dk1"/>
                </a:solidFill>
              </a:rPr>
              <a:t>t</a:t>
            </a:r>
            <a:endParaRPr>
              <a:solidFill>
                <a:schemeClr val="dk1"/>
              </a:solidFill>
            </a:endParaRP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Produce w</a:t>
            </a:r>
            <a:r>
              <a:rPr baseline="-25000" lang="en">
                <a:solidFill>
                  <a:schemeClr val="dk1"/>
                </a:solidFill>
              </a:rPr>
              <a:t>t-1 </a:t>
            </a:r>
            <a:r>
              <a:rPr lang="en">
                <a:solidFill>
                  <a:schemeClr val="dk1"/>
                </a:solidFill>
              </a:rPr>
              <a:t>such that (w</a:t>
            </a:r>
            <a:r>
              <a:rPr baseline="-25000" lang="en">
                <a:solidFill>
                  <a:schemeClr val="dk1"/>
                </a:solidFill>
              </a:rPr>
              <a:t>t-1 </a:t>
            </a:r>
            <a:r>
              <a:rPr lang="en">
                <a:solidFill>
                  <a:schemeClr val="dk1"/>
                </a:solidFill>
              </a:rPr>
              <a:t>. y</a:t>
            </a:r>
            <a:r>
              <a:rPr baseline="-25000" lang="en">
                <a:solidFill>
                  <a:schemeClr val="dk1"/>
                </a:solidFill>
              </a:rPr>
              <a:t>t</a:t>
            </a:r>
            <a:r>
              <a:rPr lang="en">
                <a:solidFill>
                  <a:schemeClr val="dk1"/>
                </a:solidFill>
              </a:rPr>
              <a:t>) is maximized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Shape 6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Shape 6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Shape 6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agent and the environment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Environment is all assets in the market, and the expectations of all participants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Efficient Market Hypothesis - All information about assets is reflected in the price itself. (Technical analysis)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Asset Preselection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Periodic Feature Extraction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 cut-off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External state: X</a:t>
            </a:r>
            <a:r>
              <a:rPr baseline="-25000" lang="en"/>
              <a:t>t</a:t>
            </a:r>
            <a:r>
              <a:rPr lang="en"/>
              <a:t>, Internal State: w</a:t>
            </a:r>
            <a:r>
              <a:rPr baseline="-25000" lang="en"/>
              <a:t>t-1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Portfolio Value is not considered as internal state due to assumption 2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Shape 6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X</a:t>
            </a:r>
            <a:r>
              <a:rPr baseline="-25000" lang="en" sz="1800">
                <a:solidFill>
                  <a:schemeClr val="dk2"/>
                </a:solidFill>
              </a:rPr>
              <a:t>t</a:t>
            </a:r>
            <a:r>
              <a:rPr lang="en" sz="1800">
                <a:solidFill>
                  <a:schemeClr val="dk2"/>
                </a:solidFill>
              </a:rPr>
              <a:t> of shape (f,m,n)</a:t>
            </a:r>
            <a:endParaRPr sz="1800">
              <a:solidFill>
                <a:schemeClr val="dk2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 is num of non-cash assets</a:t>
            </a:r>
            <a:endParaRPr sz="1800">
              <a:solidFill>
                <a:schemeClr val="dk2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 is number of input periods before t</a:t>
            </a:r>
            <a:endParaRPr sz="1800">
              <a:solidFill>
                <a:schemeClr val="dk2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f is the feature number</a:t>
            </a:r>
            <a:endParaRPr sz="1800">
              <a:solidFill>
                <a:schemeClr val="dk2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Shape 8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Shape 8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Shape 8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Shape 9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Shape 9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Shape 9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Shape 9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Shape 9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Shape 9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Shape 9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Shape 9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time scales linearly with number of assets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Shape 9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Shape 9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time scales linearly with number of assets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9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Shape 9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Shape 10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Shape 10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Shape 10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Shape 10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Shape 10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Shape 10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Shape 10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Shape 10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Shape 10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Shape 10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Shape 10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Shape 10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APV - How much did our funds grow?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Sharpe Ratio - Risk adjusted mean return. How does our portfolio perform relative to the risk free asset (Bitcoin)? And how great is its variance relative to the risk free asset?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Maximum Drawdown - What is the greatest sequential loss of our portfolio? Ie. the greatest distance from a peak to a trough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Shape 10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Shape 10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Shape 1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Shape 1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Shape 1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Shape 1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Shape 1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9" name="Shape 1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Shape 1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Shape 1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Shape 1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Shape 1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Shape 1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Shape 1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Shape 1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Bitcoin is a public ledger. That is, it’s simply a list of transactions between private keys.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ledger is broken up into blocks. Every 10 minutes a new block is appended to the ledger.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Miners compete to add the new block to the ledger.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successful miner adds a special transaction to the block which credits 25 coins to her private key.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33.png"/><Relationship Id="rId6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33.png"/><Relationship Id="rId6" Type="http://schemas.openxmlformats.org/officeDocument/2006/relationships/image" Target="../media/image1.png"/><Relationship Id="rId7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33.png"/><Relationship Id="rId6" Type="http://schemas.openxmlformats.org/officeDocument/2006/relationships/image" Target="../media/image1.png"/><Relationship Id="rId7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33.png"/><Relationship Id="rId7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33.png"/><Relationship Id="rId6" Type="http://schemas.openxmlformats.org/officeDocument/2006/relationships/image" Target="../media/image1.png"/><Relationship Id="rId7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33.png"/><Relationship Id="rId7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s://github.com/ZhengyaoJiang/PGPortfolio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coinmarketcap.com/" TargetMode="External"/><Relationship Id="rId4" Type="http://schemas.openxmlformats.org/officeDocument/2006/relationships/hyperlink" Target="https://www.buybitcoinworldwide.com/price/" TargetMode="External"/><Relationship Id="rId5" Type="http://schemas.openxmlformats.org/officeDocument/2006/relationships/hyperlink" Target="https://poloniex.com/" TargetMode="External"/><Relationship Id="rId6" Type="http://schemas.openxmlformats.org/officeDocument/2006/relationships/hyperlink" Target="https://arxiv.org/pdf/1706.10059.pdf" TargetMode="External"/><Relationship Id="rId7" Type="http://schemas.openxmlformats.org/officeDocument/2006/relationships/hyperlink" Target="http://incompleteideas.net/book/bookdraft2018jan1.pdf" TargetMode="External"/><Relationship Id="rId8" Type="http://schemas.openxmlformats.org/officeDocument/2006/relationships/hyperlink" Target="http://www0.cs.ucl.ac.uk/staff/d.silver/web/Teaching.htm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subTitle"/>
          </p:nvPr>
        </p:nvSpPr>
        <p:spPr>
          <a:xfrm>
            <a:off x="307500" y="565950"/>
            <a:ext cx="8529000" cy="12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A Deep Reinforcement Learning Framework for the Financial Portfolio Management Problem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1158375" y="2253075"/>
            <a:ext cx="7095900" cy="13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Zhengyao Jiang</a:t>
            </a:r>
            <a:endParaRPr sz="16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Dixing Xu</a:t>
            </a:r>
            <a:endParaRPr sz="16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Department of Computer Sciences and Software Engineering</a:t>
            </a:r>
            <a:endParaRPr sz="16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Jinjun Liang</a:t>
            </a:r>
            <a:endParaRPr sz="16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Department of Mathematical Sciences</a:t>
            </a:r>
            <a:endParaRPr sz="16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Xi’an Jiaotong-Liverpool University</a:t>
            </a:r>
            <a:endParaRPr sz="16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Suzhou, SU 215123, P. R. China</a:t>
            </a:r>
            <a:endParaRPr sz="16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Presented by: Shawn Anderson</a:t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Cryptocurrencies and Markets</a:t>
            </a:r>
            <a:endParaRPr sz="2000"/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en" sz="2000">
                <a:solidFill>
                  <a:srgbClr val="000000"/>
                </a:solidFill>
              </a:rPr>
              <a:t>The Portfolio Management Problem</a:t>
            </a:r>
            <a:endParaRPr b="1" sz="2000">
              <a:solidFill>
                <a:srgbClr val="000000"/>
              </a:solidFill>
            </a:endParaRP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Reinforcement Learning as a Portfolio Manager</a:t>
            </a:r>
            <a:endParaRPr sz="2000"/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Mini-machine Network Topology</a:t>
            </a:r>
            <a:endParaRPr sz="2000"/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Results and Future Work</a:t>
            </a:r>
            <a:endParaRPr sz="2000"/>
          </a:p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Portfolio Management Problem</a:t>
            </a:r>
            <a:endParaRPr/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Given a </a:t>
            </a:r>
            <a:r>
              <a:rPr b="1" lang="en" sz="2000"/>
              <a:t>portfolio of assets</a:t>
            </a:r>
            <a:r>
              <a:rPr lang="en" sz="2000"/>
              <a:t>, periodically redistribute the portfolio in order to </a:t>
            </a:r>
            <a:r>
              <a:rPr b="1" lang="en" sz="2000"/>
              <a:t>maximize gains</a:t>
            </a:r>
            <a:r>
              <a:rPr lang="en" sz="2000"/>
              <a:t> over </a:t>
            </a:r>
            <a:r>
              <a:rPr b="1" lang="en" sz="2000"/>
              <a:t>each period</a:t>
            </a:r>
            <a:r>
              <a:rPr lang="en" sz="2000"/>
              <a:t>.</a:t>
            </a:r>
            <a:endParaRPr sz="2000"/>
          </a:p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Managing Our Portfolio</a:t>
            </a:r>
            <a:endParaRPr/>
          </a:p>
        </p:txBody>
      </p:sp>
      <p:cxnSp>
        <p:nvCxnSpPr>
          <p:cNvPr id="159" name="Shape 159"/>
          <p:cNvCxnSpPr/>
          <p:nvPr/>
        </p:nvCxnSpPr>
        <p:spPr>
          <a:xfrm flipH="1" rot="10800000">
            <a:off x="2370420" y="2120580"/>
            <a:ext cx="1014000" cy="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797" y="1593398"/>
            <a:ext cx="287625" cy="281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099" y="1919832"/>
            <a:ext cx="337018" cy="33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928" y="2294641"/>
            <a:ext cx="322311" cy="31521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7517475" y="3859413"/>
            <a:ext cx="1805700" cy="28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FF"/>
                </a:solidFill>
              </a:rPr>
              <a:t>w</a:t>
            </a:r>
            <a:r>
              <a:rPr b="1" baseline="-25000" lang="en" sz="1100">
                <a:solidFill>
                  <a:srgbClr val="0000FF"/>
                </a:solidFill>
              </a:rPr>
              <a:t>t</a:t>
            </a:r>
            <a:r>
              <a:rPr lang="en" sz="1100">
                <a:solidFill>
                  <a:srgbClr val="0000FF"/>
                </a:solidFill>
              </a:rPr>
              <a:t>: Portfolio Vector</a:t>
            </a:r>
            <a:endParaRPr baseline="-25000" sz="1100">
              <a:solidFill>
                <a:srgbClr val="0000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0000"/>
                </a:solidFill>
              </a:rPr>
              <a:t>v</a:t>
            </a:r>
            <a:r>
              <a:rPr b="1" baseline="-25000" lang="en" sz="1100">
                <a:solidFill>
                  <a:srgbClr val="FF0000"/>
                </a:solidFill>
              </a:rPr>
              <a:t>t</a:t>
            </a:r>
            <a:r>
              <a:rPr lang="en" sz="1100">
                <a:solidFill>
                  <a:srgbClr val="FF0000"/>
                </a:solidFill>
              </a:rPr>
              <a:t>: Price Vector</a:t>
            </a:r>
            <a:endParaRPr baseline="-25000" sz="1100">
              <a:solidFill>
                <a:srgbClr val="FF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100">
              <a:solidFill>
                <a:srgbClr val="B45F06"/>
              </a:solidFill>
            </a:endParaRPr>
          </a:p>
        </p:txBody>
      </p:sp>
      <p:pic>
        <p:nvPicPr>
          <p:cNvPr id="164" name="Shape 1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199" y="4480050"/>
            <a:ext cx="6546640" cy="38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Shape 165"/>
          <p:cNvCxnSpPr/>
          <p:nvPr/>
        </p:nvCxnSpPr>
        <p:spPr>
          <a:xfrm rot="10800000">
            <a:off x="964025" y="1053825"/>
            <a:ext cx="6000" cy="343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6" name="Shape 166"/>
          <p:cNvCxnSpPr/>
          <p:nvPr/>
        </p:nvCxnSpPr>
        <p:spPr>
          <a:xfrm rot="10800000">
            <a:off x="3724213" y="1053813"/>
            <a:ext cx="6000" cy="343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7" name="Shape 167"/>
          <p:cNvCxnSpPr/>
          <p:nvPr/>
        </p:nvCxnSpPr>
        <p:spPr>
          <a:xfrm rot="10800000">
            <a:off x="6487775" y="1053825"/>
            <a:ext cx="6000" cy="343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168" name="Shape 168"/>
          <p:cNvGrpSpPr/>
          <p:nvPr/>
        </p:nvGrpSpPr>
        <p:grpSpPr>
          <a:xfrm>
            <a:off x="1043700" y="1575475"/>
            <a:ext cx="783313" cy="1094400"/>
            <a:chOff x="5246388" y="1591725"/>
            <a:chExt cx="783313" cy="1094400"/>
          </a:xfrm>
        </p:grpSpPr>
        <p:grpSp>
          <p:nvGrpSpPr>
            <p:cNvPr id="169" name="Shape 169"/>
            <p:cNvGrpSpPr/>
            <p:nvPr/>
          </p:nvGrpSpPr>
          <p:grpSpPr>
            <a:xfrm>
              <a:off x="5246388" y="1591725"/>
              <a:ext cx="467700" cy="1094400"/>
              <a:chOff x="3437150" y="1585475"/>
              <a:chExt cx="467700" cy="1094400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3437150" y="1585475"/>
                <a:ext cx="467700" cy="10944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71" name="Shape 171"/>
              <p:cNvCxnSpPr/>
              <p:nvPr/>
            </p:nvCxnSpPr>
            <p:spPr>
              <a:xfrm>
                <a:off x="3437156" y="2300419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2" name="Shape 172"/>
              <p:cNvCxnSpPr/>
              <p:nvPr/>
            </p:nvCxnSpPr>
            <p:spPr>
              <a:xfrm>
                <a:off x="3438956" y="1926094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73" name="Shape 173"/>
            <p:cNvSpPr txBox="1"/>
            <p:nvPr/>
          </p:nvSpPr>
          <p:spPr>
            <a:xfrm>
              <a:off x="5246400" y="1591725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50%</a:t>
              </a:r>
              <a:endParaRPr sz="1100"/>
            </a:p>
          </p:txBody>
        </p:sp>
        <p:sp>
          <p:nvSpPr>
            <p:cNvPr id="174" name="Shape 174"/>
            <p:cNvSpPr txBox="1"/>
            <p:nvPr/>
          </p:nvSpPr>
          <p:spPr>
            <a:xfrm>
              <a:off x="5246400" y="1956138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40</a:t>
              </a:r>
              <a:r>
                <a:rPr lang="en" sz="1100"/>
                <a:t>%</a:t>
              </a:r>
              <a:endParaRPr sz="1100"/>
            </a:p>
          </p:txBody>
        </p:sp>
        <p:sp>
          <p:nvSpPr>
            <p:cNvPr id="175" name="Shape 175"/>
            <p:cNvSpPr txBox="1"/>
            <p:nvPr/>
          </p:nvSpPr>
          <p:spPr>
            <a:xfrm>
              <a:off x="5246400" y="2320550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10%</a:t>
              </a:r>
              <a:endParaRPr sz="1100"/>
            </a:p>
          </p:txBody>
        </p:sp>
      </p:grpSp>
      <p:sp>
        <p:nvSpPr>
          <p:cNvPr id="176" name="Shape 176"/>
          <p:cNvSpPr txBox="1"/>
          <p:nvPr/>
        </p:nvSpPr>
        <p:spPr>
          <a:xfrm>
            <a:off x="878001" y="1182062"/>
            <a:ext cx="838200" cy="3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w</a:t>
            </a:r>
            <a:r>
              <a:rPr b="1" baseline="-25000" lang="en">
                <a:solidFill>
                  <a:srgbClr val="0000FF"/>
                </a:solidFill>
              </a:rPr>
              <a:t>t-1</a:t>
            </a:r>
            <a:endParaRPr b="1" baseline="-25000">
              <a:solidFill>
                <a:srgbClr val="0000FF"/>
              </a:solidFill>
            </a:endParaRPr>
          </a:p>
        </p:txBody>
      </p:sp>
      <p:grpSp>
        <p:nvGrpSpPr>
          <p:cNvPr id="177" name="Shape 177"/>
          <p:cNvGrpSpPr/>
          <p:nvPr/>
        </p:nvGrpSpPr>
        <p:grpSpPr>
          <a:xfrm>
            <a:off x="1455363" y="1178012"/>
            <a:ext cx="949012" cy="1487813"/>
            <a:chOff x="2329588" y="1488962"/>
            <a:chExt cx="949012" cy="1487813"/>
          </a:xfrm>
        </p:grpSpPr>
        <p:sp>
          <p:nvSpPr>
            <p:cNvPr id="178" name="Shape 178"/>
            <p:cNvSpPr txBox="1"/>
            <p:nvPr/>
          </p:nvSpPr>
          <p:spPr>
            <a:xfrm>
              <a:off x="2329588" y="1488962"/>
              <a:ext cx="838200" cy="30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0000"/>
                  </a:solidFill>
                </a:rPr>
                <a:t>v</a:t>
              </a:r>
              <a:r>
                <a:rPr b="1" baseline="-25000" lang="en">
                  <a:solidFill>
                    <a:srgbClr val="FF0000"/>
                  </a:solidFill>
                </a:rPr>
                <a:t>t-1</a:t>
              </a:r>
              <a:endParaRPr b="1" baseline="-25000">
                <a:solidFill>
                  <a:srgbClr val="FF0000"/>
                </a:solidFill>
              </a:endParaRPr>
            </a:p>
          </p:txBody>
        </p:sp>
        <p:grpSp>
          <p:nvGrpSpPr>
            <p:cNvPr id="179" name="Shape 179"/>
            <p:cNvGrpSpPr/>
            <p:nvPr/>
          </p:nvGrpSpPr>
          <p:grpSpPr>
            <a:xfrm>
              <a:off x="2495288" y="1882375"/>
              <a:ext cx="783313" cy="1094400"/>
              <a:chOff x="5246388" y="1591725"/>
              <a:chExt cx="783313" cy="1094400"/>
            </a:xfrm>
          </p:grpSpPr>
          <p:grpSp>
            <p:nvGrpSpPr>
              <p:cNvPr id="180" name="Shape 180"/>
              <p:cNvGrpSpPr/>
              <p:nvPr/>
            </p:nvGrpSpPr>
            <p:grpSpPr>
              <a:xfrm>
                <a:off x="5246388" y="1591725"/>
                <a:ext cx="467700" cy="1094400"/>
                <a:chOff x="3437150" y="1585475"/>
                <a:chExt cx="467700" cy="1094400"/>
              </a:xfrm>
            </p:grpSpPr>
            <p:sp>
              <p:nvSpPr>
                <p:cNvPr id="181" name="Shape 181"/>
                <p:cNvSpPr/>
                <p:nvPr/>
              </p:nvSpPr>
              <p:spPr>
                <a:xfrm>
                  <a:off x="3437150" y="1585475"/>
                  <a:ext cx="467700" cy="10944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82" name="Shape 182"/>
                <p:cNvCxnSpPr/>
                <p:nvPr/>
              </p:nvCxnSpPr>
              <p:spPr>
                <a:xfrm>
                  <a:off x="3437156" y="2300419"/>
                  <a:ext cx="464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3" name="Shape 183"/>
                <p:cNvCxnSpPr/>
                <p:nvPr/>
              </p:nvCxnSpPr>
              <p:spPr>
                <a:xfrm>
                  <a:off x="3438956" y="1926094"/>
                  <a:ext cx="464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84" name="Shape 184"/>
              <p:cNvSpPr txBox="1"/>
              <p:nvPr/>
            </p:nvSpPr>
            <p:spPr>
              <a:xfrm>
                <a:off x="5246400" y="1591725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  1</a:t>
                </a:r>
                <a:endParaRPr sz="1100"/>
              </a:p>
            </p:txBody>
          </p:sp>
          <p:sp>
            <p:nvSpPr>
              <p:cNvPr id="185" name="Shape 185"/>
              <p:cNvSpPr txBox="1"/>
              <p:nvPr/>
            </p:nvSpPr>
            <p:spPr>
              <a:xfrm>
                <a:off x="5246400" y="1956138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 0.5</a:t>
                </a:r>
                <a:endParaRPr sz="1100"/>
              </a:p>
            </p:txBody>
          </p:sp>
          <p:sp>
            <p:nvSpPr>
              <p:cNvPr id="186" name="Shape 186"/>
              <p:cNvSpPr txBox="1"/>
              <p:nvPr/>
            </p:nvSpPr>
            <p:spPr>
              <a:xfrm>
                <a:off x="5246400" y="2320550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 0.3</a:t>
                </a:r>
                <a:endParaRPr sz="1100"/>
              </a:p>
            </p:txBody>
          </p:sp>
        </p:grpSp>
      </p:grpSp>
      <p:grpSp>
        <p:nvGrpSpPr>
          <p:cNvPr id="187" name="Shape 187"/>
          <p:cNvGrpSpPr/>
          <p:nvPr/>
        </p:nvGrpSpPr>
        <p:grpSpPr>
          <a:xfrm>
            <a:off x="3810725" y="1592738"/>
            <a:ext cx="783313" cy="1094400"/>
            <a:chOff x="5246388" y="1591725"/>
            <a:chExt cx="783313" cy="1094400"/>
          </a:xfrm>
        </p:grpSpPr>
        <p:grpSp>
          <p:nvGrpSpPr>
            <p:cNvPr id="188" name="Shape 188"/>
            <p:cNvGrpSpPr/>
            <p:nvPr/>
          </p:nvGrpSpPr>
          <p:grpSpPr>
            <a:xfrm>
              <a:off x="5246388" y="1591725"/>
              <a:ext cx="467700" cy="1094400"/>
              <a:chOff x="3437150" y="1585475"/>
              <a:chExt cx="467700" cy="1094400"/>
            </a:xfrm>
          </p:grpSpPr>
          <p:sp>
            <p:nvSpPr>
              <p:cNvPr id="189" name="Shape 189"/>
              <p:cNvSpPr/>
              <p:nvPr/>
            </p:nvSpPr>
            <p:spPr>
              <a:xfrm>
                <a:off x="3437150" y="1585475"/>
                <a:ext cx="467700" cy="10944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90" name="Shape 190"/>
              <p:cNvCxnSpPr/>
              <p:nvPr/>
            </p:nvCxnSpPr>
            <p:spPr>
              <a:xfrm>
                <a:off x="3437156" y="2300419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1" name="Shape 191"/>
              <p:cNvCxnSpPr/>
              <p:nvPr/>
            </p:nvCxnSpPr>
            <p:spPr>
              <a:xfrm>
                <a:off x="3438956" y="1926094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92" name="Shape 192"/>
            <p:cNvSpPr txBox="1"/>
            <p:nvPr/>
          </p:nvSpPr>
          <p:spPr>
            <a:xfrm>
              <a:off x="5246400" y="1591725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30</a:t>
              </a:r>
              <a:r>
                <a:rPr lang="en" sz="1100"/>
                <a:t>%</a:t>
              </a:r>
              <a:endParaRPr sz="1100"/>
            </a:p>
          </p:txBody>
        </p:sp>
      </p:grpSp>
      <p:sp>
        <p:nvSpPr>
          <p:cNvPr id="193" name="Shape 193"/>
          <p:cNvSpPr txBox="1"/>
          <p:nvPr/>
        </p:nvSpPr>
        <p:spPr>
          <a:xfrm>
            <a:off x="3645026" y="1199324"/>
            <a:ext cx="838200" cy="3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w</a:t>
            </a:r>
            <a:r>
              <a:rPr b="1" baseline="-25000" lang="en">
                <a:solidFill>
                  <a:srgbClr val="0000FF"/>
                </a:solidFill>
              </a:rPr>
              <a:t>t</a:t>
            </a:r>
            <a:endParaRPr b="1" baseline="-25000">
              <a:solidFill>
                <a:srgbClr val="0000FF"/>
              </a:solidFill>
            </a:endParaRPr>
          </a:p>
        </p:txBody>
      </p:sp>
      <p:cxnSp>
        <p:nvCxnSpPr>
          <p:cNvPr id="194" name="Shape 194"/>
          <p:cNvCxnSpPr/>
          <p:nvPr/>
        </p:nvCxnSpPr>
        <p:spPr>
          <a:xfrm flipH="1" rot="10800000">
            <a:off x="5241270" y="2082780"/>
            <a:ext cx="1014000" cy="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95" name="Shape 195"/>
          <p:cNvGrpSpPr/>
          <p:nvPr/>
        </p:nvGrpSpPr>
        <p:grpSpPr>
          <a:xfrm>
            <a:off x="6577750" y="1592738"/>
            <a:ext cx="783313" cy="1094400"/>
            <a:chOff x="5246388" y="1591725"/>
            <a:chExt cx="783313" cy="1094400"/>
          </a:xfrm>
        </p:grpSpPr>
        <p:grpSp>
          <p:nvGrpSpPr>
            <p:cNvPr id="196" name="Shape 196"/>
            <p:cNvGrpSpPr/>
            <p:nvPr/>
          </p:nvGrpSpPr>
          <p:grpSpPr>
            <a:xfrm>
              <a:off x="5246388" y="1591725"/>
              <a:ext cx="467700" cy="1094400"/>
              <a:chOff x="3437150" y="1585475"/>
              <a:chExt cx="467700" cy="1094400"/>
            </a:xfrm>
          </p:grpSpPr>
          <p:sp>
            <p:nvSpPr>
              <p:cNvPr id="197" name="Shape 197"/>
              <p:cNvSpPr/>
              <p:nvPr/>
            </p:nvSpPr>
            <p:spPr>
              <a:xfrm>
                <a:off x="3437150" y="1585475"/>
                <a:ext cx="467700" cy="10944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98" name="Shape 198"/>
              <p:cNvCxnSpPr/>
              <p:nvPr/>
            </p:nvCxnSpPr>
            <p:spPr>
              <a:xfrm>
                <a:off x="3437156" y="2300419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9" name="Shape 199"/>
              <p:cNvCxnSpPr/>
              <p:nvPr/>
            </p:nvCxnSpPr>
            <p:spPr>
              <a:xfrm>
                <a:off x="3438956" y="1926094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200" name="Shape 200"/>
            <p:cNvSpPr txBox="1"/>
            <p:nvPr/>
          </p:nvSpPr>
          <p:spPr>
            <a:xfrm>
              <a:off x="5246400" y="1591725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35</a:t>
              </a:r>
              <a:r>
                <a:rPr lang="en" sz="1100"/>
                <a:t>%</a:t>
              </a:r>
              <a:endParaRPr sz="1100"/>
            </a:p>
          </p:txBody>
        </p:sp>
        <p:sp>
          <p:nvSpPr>
            <p:cNvPr id="201" name="Shape 201"/>
            <p:cNvSpPr txBox="1"/>
            <p:nvPr/>
          </p:nvSpPr>
          <p:spPr>
            <a:xfrm>
              <a:off x="5246400" y="1956138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40</a:t>
              </a:r>
              <a:r>
                <a:rPr lang="en" sz="1100"/>
                <a:t>%</a:t>
              </a:r>
              <a:endParaRPr sz="1100"/>
            </a:p>
          </p:txBody>
        </p:sp>
        <p:sp>
          <p:nvSpPr>
            <p:cNvPr id="202" name="Shape 202"/>
            <p:cNvSpPr txBox="1"/>
            <p:nvPr/>
          </p:nvSpPr>
          <p:spPr>
            <a:xfrm>
              <a:off x="5246400" y="2320550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25</a:t>
              </a:r>
              <a:r>
                <a:rPr lang="en" sz="1100"/>
                <a:t>%</a:t>
              </a:r>
              <a:endParaRPr sz="1100"/>
            </a:p>
          </p:txBody>
        </p:sp>
      </p:grpSp>
      <p:sp>
        <p:nvSpPr>
          <p:cNvPr id="203" name="Shape 203"/>
          <p:cNvSpPr txBox="1"/>
          <p:nvPr/>
        </p:nvSpPr>
        <p:spPr>
          <a:xfrm>
            <a:off x="6412051" y="1199324"/>
            <a:ext cx="838200" cy="3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w</a:t>
            </a:r>
            <a:r>
              <a:rPr b="1" baseline="-25000" lang="en">
                <a:solidFill>
                  <a:srgbClr val="0000FF"/>
                </a:solidFill>
              </a:rPr>
              <a:t>t</a:t>
            </a:r>
            <a:r>
              <a:rPr baseline="-25000" lang="en">
                <a:solidFill>
                  <a:srgbClr val="0000FF"/>
                </a:solidFill>
              </a:rPr>
              <a:t>+1</a:t>
            </a:r>
            <a:endParaRPr baseline="-25000">
              <a:solidFill>
                <a:srgbClr val="0000FF"/>
              </a:solidFill>
            </a:endParaRPr>
          </a:p>
        </p:txBody>
      </p:sp>
      <p:grpSp>
        <p:nvGrpSpPr>
          <p:cNvPr id="204" name="Shape 204"/>
          <p:cNvGrpSpPr/>
          <p:nvPr/>
        </p:nvGrpSpPr>
        <p:grpSpPr>
          <a:xfrm>
            <a:off x="6989413" y="1195274"/>
            <a:ext cx="949012" cy="1487813"/>
            <a:chOff x="2329588" y="1488962"/>
            <a:chExt cx="949012" cy="1487813"/>
          </a:xfrm>
        </p:grpSpPr>
        <p:sp>
          <p:nvSpPr>
            <p:cNvPr id="205" name="Shape 205"/>
            <p:cNvSpPr txBox="1"/>
            <p:nvPr/>
          </p:nvSpPr>
          <p:spPr>
            <a:xfrm>
              <a:off x="2329588" y="1488962"/>
              <a:ext cx="838200" cy="30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0000"/>
                  </a:solidFill>
                </a:rPr>
                <a:t>v</a:t>
              </a:r>
              <a:r>
                <a:rPr b="1" baseline="-25000" lang="en">
                  <a:solidFill>
                    <a:srgbClr val="FF0000"/>
                  </a:solidFill>
                </a:rPr>
                <a:t>t</a:t>
              </a:r>
              <a:r>
                <a:rPr baseline="-25000" lang="en">
                  <a:solidFill>
                    <a:srgbClr val="FF0000"/>
                  </a:solidFill>
                </a:rPr>
                <a:t>+1</a:t>
              </a:r>
              <a:endParaRPr baseline="-25000">
                <a:solidFill>
                  <a:srgbClr val="FF0000"/>
                </a:solidFill>
              </a:endParaRPr>
            </a:p>
          </p:txBody>
        </p:sp>
        <p:grpSp>
          <p:nvGrpSpPr>
            <p:cNvPr id="206" name="Shape 206"/>
            <p:cNvGrpSpPr/>
            <p:nvPr/>
          </p:nvGrpSpPr>
          <p:grpSpPr>
            <a:xfrm>
              <a:off x="2495288" y="1882375"/>
              <a:ext cx="783313" cy="1094400"/>
              <a:chOff x="5246388" y="1591725"/>
              <a:chExt cx="783313" cy="1094400"/>
            </a:xfrm>
          </p:grpSpPr>
          <p:grpSp>
            <p:nvGrpSpPr>
              <p:cNvPr id="207" name="Shape 207"/>
              <p:cNvGrpSpPr/>
              <p:nvPr/>
            </p:nvGrpSpPr>
            <p:grpSpPr>
              <a:xfrm>
                <a:off x="5246388" y="1591725"/>
                <a:ext cx="467700" cy="1094400"/>
                <a:chOff x="3437150" y="1585475"/>
                <a:chExt cx="467700" cy="1094400"/>
              </a:xfrm>
            </p:grpSpPr>
            <p:sp>
              <p:nvSpPr>
                <p:cNvPr id="208" name="Shape 208"/>
                <p:cNvSpPr/>
                <p:nvPr/>
              </p:nvSpPr>
              <p:spPr>
                <a:xfrm>
                  <a:off x="3437150" y="1585475"/>
                  <a:ext cx="467700" cy="10944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09" name="Shape 209"/>
                <p:cNvCxnSpPr/>
                <p:nvPr/>
              </p:nvCxnSpPr>
              <p:spPr>
                <a:xfrm>
                  <a:off x="3437156" y="2300419"/>
                  <a:ext cx="464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0" name="Shape 210"/>
                <p:cNvCxnSpPr/>
                <p:nvPr/>
              </p:nvCxnSpPr>
              <p:spPr>
                <a:xfrm>
                  <a:off x="3438956" y="1926094"/>
                  <a:ext cx="464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11" name="Shape 211"/>
              <p:cNvSpPr txBox="1"/>
              <p:nvPr/>
            </p:nvSpPr>
            <p:spPr>
              <a:xfrm>
                <a:off x="5246400" y="1591725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  1</a:t>
                </a:r>
                <a:endParaRPr sz="1100"/>
              </a:p>
            </p:txBody>
          </p:sp>
          <p:sp>
            <p:nvSpPr>
              <p:cNvPr id="212" name="Shape 212"/>
              <p:cNvSpPr txBox="1"/>
              <p:nvPr/>
            </p:nvSpPr>
            <p:spPr>
              <a:xfrm>
                <a:off x="5246400" y="1956138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38761D"/>
                    </a:solidFill>
                  </a:rPr>
                  <a:t> </a:t>
                </a:r>
                <a:r>
                  <a:rPr lang="en" sz="1100">
                    <a:solidFill>
                      <a:srgbClr val="38761D"/>
                    </a:solidFill>
                  </a:rPr>
                  <a:t>0.8</a:t>
                </a:r>
                <a:endParaRPr sz="1100">
                  <a:solidFill>
                    <a:srgbClr val="38761D"/>
                  </a:solidFill>
                </a:endParaRPr>
              </a:p>
            </p:txBody>
          </p:sp>
          <p:sp>
            <p:nvSpPr>
              <p:cNvPr id="213" name="Shape 213"/>
              <p:cNvSpPr txBox="1"/>
              <p:nvPr/>
            </p:nvSpPr>
            <p:spPr>
              <a:xfrm>
                <a:off x="5246400" y="2320550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38761D"/>
                    </a:solidFill>
                  </a:rPr>
                  <a:t> 0.7</a:t>
                </a:r>
                <a:endParaRPr sz="1100">
                  <a:solidFill>
                    <a:srgbClr val="38761D"/>
                  </a:solidFill>
                </a:endParaRPr>
              </a:p>
            </p:txBody>
          </p:sp>
        </p:grpSp>
      </p:grpSp>
      <p:cxnSp>
        <p:nvCxnSpPr>
          <p:cNvPr id="214" name="Shape 214"/>
          <p:cNvCxnSpPr/>
          <p:nvPr/>
        </p:nvCxnSpPr>
        <p:spPr>
          <a:xfrm flipH="1" rot="10800000">
            <a:off x="8008295" y="2082780"/>
            <a:ext cx="1014000" cy="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15" name="Shape 215"/>
          <p:cNvGrpSpPr/>
          <p:nvPr/>
        </p:nvGrpSpPr>
        <p:grpSpPr>
          <a:xfrm>
            <a:off x="4222388" y="1195274"/>
            <a:ext cx="949012" cy="1487813"/>
            <a:chOff x="2329588" y="1488962"/>
            <a:chExt cx="949012" cy="1487813"/>
          </a:xfrm>
        </p:grpSpPr>
        <p:sp>
          <p:nvSpPr>
            <p:cNvPr id="216" name="Shape 216"/>
            <p:cNvSpPr txBox="1"/>
            <p:nvPr/>
          </p:nvSpPr>
          <p:spPr>
            <a:xfrm>
              <a:off x="2329588" y="1488962"/>
              <a:ext cx="838200" cy="30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0000"/>
                  </a:solidFill>
                </a:rPr>
                <a:t>v</a:t>
              </a:r>
              <a:r>
                <a:rPr b="1" baseline="-25000" lang="en">
                  <a:solidFill>
                    <a:srgbClr val="FF0000"/>
                  </a:solidFill>
                </a:rPr>
                <a:t>t</a:t>
              </a:r>
              <a:endParaRPr b="1" baseline="-25000">
                <a:solidFill>
                  <a:srgbClr val="FF0000"/>
                </a:solidFill>
              </a:endParaRPr>
            </a:p>
          </p:txBody>
        </p:sp>
        <p:grpSp>
          <p:nvGrpSpPr>
            <p:cNvPr id="217" name="Shape 217"/>
            <p:cNvGrpSpPr/>
            <p:nvPr/>
          </p:nvGrpSpPr>
          <p:grpSpPr>
            <a:xfrm>
              <a:off x="2495288" y="1882375"/>
              <a:ext cx="783313" cy="1094400"/>
              <a:chOff x="5246388" y="1591725"/>
              <a:chExt cx="783313" cy="1094400"/>
            </a:xfrm>
          </p:grpSpPr>
          <p:grpSp>
            <p:nvGrpSpPr>
              <p:cNvPr id="218" name="Shape 218"/>
              <p:cNvGrpSpPr/>
              <p:nvPr/>
            </p:nvGrpSpPr>
            <p:grpSpPr>
              <a:xfrm>
                <a:off x="5246388" y="1591725"/>
                <a:ext cx="467700" cy="1094400"/>
                <a:chOff x="3437150" y="1585475"/>
                <a:chExt cx="467700" cy="1094400"/>
              </a:xfrm>
            </p:grpSpPr>
            <p:sp>
              <p:nvSpPr>
                <p:cNvPr id="219" name="Shape 219"/>
                <p:cNvSpPr/>
                <p:nvPr/>
              </p:nvSpPr>
              <p:spPr>
                <a:xfrm>
                  <a:off x="3437150" y="1585475"/>
                  <a:ext cx="467700" cy="10944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20" name="Shape 220"/>
                <p:cNvCxnSpPr/>
                <p:nvPr/>
              </p:nvCxnSpPr>
              <p:spPr>
                <a:xfrm>
                  <a:off x="3437156" y="2300419"/>
                  <a:ext cx="464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1" name="Shape 221"/>
                <p:cNvCxnSpPr/>
                <p:nvPr/>
              </p:nvCxnSpPr>
              <p:spPr>
                <a:xfrm>
                  <a:off x="3438956" y="1926094"/>
                  <a:ext cx="464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22" name="Shape 222"/>
              <p:cNvSpPr txBox="1"/>
              <p:nvPr/>
            </p:nvSpPr>
            <p:spPr>
              <a:xfrm>
                <a:off x="5246400" y="1591725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  1</a:t>
                </a:r>
                <a:endParaRPr sz="1100"/>
              </a:p>
            </p:txBody>
          </p:sp>
          <p:sp>
            <p:nvSpPr>
              <p:cNvPr id="223" name="Shape 223"/>
              <p:cNvSpPr txBox="1"/>
              <p:nvPr/>
            </p:nvSpPr>
            <p:spPr>
              <a:xfrm>
                <a:off x="5246400" y="1956138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CC0000"/>
                    </a:solidFill>
                  </a:rPr>
                  <a:t> </a:t>
                </a:r>
                <a:r>
                  <a:rPr lang="en" sz="1100">
                    <a:solidFill>
                      <a:srgbClr val="CC0000"/>
                    </a:solidFill>
                  </a:rPr>
                  <a:t>0.4</a:t>
                </a:r>
                <a:endParaRPr sz="1100">
                  <a:solidFill>
                    <a:srgbClr val="CC0000"/>
                  </a:solidFill>
                </a:endParaRPr>
              </a:p>
            </p:txBody>
          </p:sp>
          <p:sp>
            <p:nvSpPr>
              <p:cNvPr id="224" name="Shape 224"/>
              <p:cNvSpPr txBox="1"/>
              <p:nvPr/>
            </p:nvSpPr>
            <p:spPr>
              <a:xfrm>
                <a:off x="5246400" y="2320550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38761D"/>
                    </a:solidFill>
                  </a:rPr>
                  <a:t> 0.6</a:t>
                </a:r>
                <a:endParaRPr sz="1100">
                  <a:solidFill>
                    <a:srgbClr val="38761D"/>
                  </a:solidFill>
                </a:endParaRPr>
              </a:p>
            </p:txBody>
          </p:sp>
        </p:grpSp>
      </p:grpSp>
      <p:grpSp>
        <p:nvGrpSpPr>
          <p:cNvPr id="225" name="Shape 225"/>
          <p:cNvGrpSpPr/>
          <p:nvPr/>
        </p:nvGrpSpPr>
        <p:grpSpPr>
          <a:xfrm>
            <a:off x="3810738" y="1957150"/>
            <a:ext cx="783300" cy="701313"/>
            <a:chOff x="5246400" y="1956138"/>
            <a:chExt cx="783300" cy="701313"/>
          </a:xfrm>
        </p:grpSpPr>
        <p:sp>
          <p:nvSpPr>
            <p:cNvPr id="226" name="Shape 226"/>
            <p:cNvSpPr txBox="1"/>
            <p:nvPr/>
          </p:nvSpPr>
          <p:spPr>
            <a:xfrm>
              <a:off x="5246400" y="1956138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50</a:t>
              </a:r>
              <a:r>
                <a:rPr lang="en" sz="1100"/>
                <a:t>%</a:t>
              </a:r>
              <a:endParaRPr sz="1100"/>
            </a:p>
          </p:txBody>
        </p:sp>
        <p:sp>
          <p:nvSpPr>
            <p:cNvPr id="227" name="Shape 227"/>
            <p:cNvSpPr txBox="1"/>
            <p:nvPr/>
          </p:nvSpPr>
          <p:spPr>
            <a:xfrm>
              <a:off x="5246400" y="2320550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20</a:t>
              </a:r>
              <a:r>
                <a:rPr lang="en" sz="1100"/>
                <a:t>%</a:t>
              </a:r>
              <a:endParaRPr sz="1100"/>
            </a:p>
          </p:txBody>
        </p:sp>
      </p:grpSp>
      <p:sp>
        <p:nvSpPr>
          <p:cNvPr id="228" name="Shape 228"/>
          <p:cNvSpPr txBox="1"/>
          <p:nvPr/>
        </p:nvSpPr>
        <p:spPr>
          <a:xfrm>
            <a:off x="6271125" y="220675"/>
            <a:ext cx="27369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m: Number of Assets</a:t>
            </a:r>
            <a:endParaRPr sz="11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T:  Length of time period</a:t>
            </a:r>
            <a:endParaRPr sz="11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 t:  Time step counter</a:t>
            </a:r>
            <a:endParaRPr sz="1100"/>
          </a:p>
        </p:txBody>
      </p:sp>
      <p:sp>
        <p:nvSpPr>
          <p:cNvPr id="229" name="Shape 2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Shape 230"/>
          <p:cNvSpPr txBox="1"/>
          <p:nvPr/>
        </p:nvSpPr>
        <p:spPr>
          <a:xfrm>
            <a:off x="916525" y="2781850"/>
            <a:ext cx="34731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FF"/>
                </a:solidFill>
              </a:rPr>
              <a:t>Portfolio Vector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231" name="Shape 231"/>
          <p:cNvSpPr txBox="1"/>
          <p:nvPr/>
        </p:nvSpPr>
        <p:spPr>
          <a:xfrm>
            <a:off x="2037325" y="1199325"/>
            <a:ext cx="34731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Price</a:t>
            </a:r>
            <a:r>
              <a:rPr lang="en" sz="1600">
                <a:solidFill>
                  <a:srgbClr val="FF0000"/>
                </a:solidFill>
              </a:rPr>
              <a:t> Vector</a:t>
            </a:r>
            <a:endParaRPr sz="1600">
              <a:solidFill>
                <a:srgbClr val="FF0000"/>
              </a:solidFill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128275" y="1143400"/>
            <a:ext cx="34731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Assets</a:t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/>
              <a:t>Relative Price Vector</a:t>
            </a: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4316870" y="1296717"/>
            <a:ext cx="647400" cy="1473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7097895" y="1296717"/>
            <a:ext cx="647400" cy="1473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0" name="Shape 240"/>
          <p:cNvCxnSpPr/>
          <p:nvPr/>
        </p:nvCxnSpPr>
        <p:spPr>
          <a:xfrm flipH="1" rot="10800000">
            <a:off x="2370420" y="2120580"/>
            <a:ext cx="1014000" cy="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797" y="1593398"/>
            <a:ext cx="287625" cy="281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099" y="1919832"/>
            <a:ext cx="337018" cy="33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928" y="2294641"/>
            <a:ext cx="322311" cy="31521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/>
          <p:nvPr/>
        </p:nvSpPr>
        <p:spPr>
          <a:xfrm>
            <a:off x="1565770" y="1270067"/>
            <a:ext cx="647400" cy="1473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 txBox="1"/>
          <p:nvPr/>
        </p:nvSpPr>
        <p:spPr>
          <a:xfrm>
            <a:off x="7517475" y="3859413"/>
            <a:ext cx="1805700" cy="28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FF"/>
                </a:solidFill>
              </a:rPr>
              <a:t>w</a:t>
            </a:r>
            <a:r>
              <a:rPr b="1" baseline="-25000" lang="en" sz="1100">
                <a:solidFill>
                  <a:srgbClr val="0000FF"/>
                </a:solidFill>
              </a:rPr>
              <a:t>t</a:t>
            </a:r>
            <a:r>
              <a:rPr lang="en" sz="1100">
                <a:solidFill>
                  <a:srgbClr val="0000FF"/>
                </a:solidFill>
              </a:rPr>
              <a:t>: Portfolio Vector</a:t>
            </a:r>
            <a:endParaRPr baseline="-25000" sz="1100">
              <a:solidFill>
                <a:srgbClr val="0000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0000"/>
                </a:solidFill>
              </a:rPr>
              <a:t>v</a:t>
            </a:r>
            <a:r>
              <a:rPr b="1" baseline="-25000" lang="en" sz="1100">
                <a:solidFill>
                  <a:srgbClr val="FF0000"/>
                </a:solidFill>
              </a:rPr>
              <a:t>t</a:t>
            </a:r>
            <a:r>
              <a:rPr lang="en" sz="1100">
                <a:solidFill>
                  <a:srgbClr val="FF0000"/>
                </a:solidFill>
              </a:rPr>
              <a:t>: Price Vector</a:t>
            </a:r>
            <a:endParaRPr baseline="-25000" sz="1100">
              <a:solidFill>
                <a:srgbClr val="9900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B45F06"/>
                </a:solidFill>
              </a:rPr>
              <a:t>y</a:t>
            </a:r>
            <a:r>
              <a:rPr b="1" baseline="-25000" lang="en" sz="1100">
                <a:solidFill>
                  <a:srgbClr val="B45F06"/>
                </a:solidFill>
              </a:rPr>
              <a:t>t</a:t>
            </a:r>
            <a:r>
              <a:rPr lang="en" sz="1100">
                <a:solidFill>
                  <a:srgbClr val="B45F06"/>
                </a:solidFill>
              </a:rPr>
              <a:t>: Relative Price Vector</a:t>
            </a:r>
            <a:endParaRPr baseline="-25000" sz="1100">
              <a:solidFill>
                <a:srgbClr val="B45F06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100">
              <a:solidFill>
                <a:srgbClr val="B45F06"/>
              </a:solidFill>
            </a:endParaRPr>
          </a:p>
        </p:txBody>
      </p:sp>
      <p:pic>
        <p:nvPicPr>
          <p:cNvPr id="246" name="Shape 2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199" y="4480050"/>
            <a:ext cx="6546640" cy="38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7" name="Shape 247"/>
          <p:cNvCxnSpPr/>
          <p:nvPr/>
        </p:nvCxnSpPr>
        <p:spPr>
          <a:xfrm rot="10800000">
            <a:off x="964025" y="1053825"/>
            <a:ext cx="6000" cy="343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48" name="Shape 248"/>
          <p:cNvCxnSpPr/>
          <p:nvPr/>
        </p:nvCxnSpPr>
        <p:spPr>
          <a:xfrm rot="10800000">
            <a:off x="3724213" y="1053813"/>
            <a:ext cx="6000" cy="343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49" name="Shape 249"/>
          <p:cNvCxnSpPr/>
          <p:nvPr/>
        </p:nvCxnSpPr>
        <p:spPr>
          <a:xfrm rot="10800000">
            <a:off x="6487775" y="1053825"/>
            <a:ext cx="6000" cy="343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250" name="Shape 250"/>
          <p:cNvGrpSpPr/>
          <p:nvPr/>
        </p:nvGrpSpPr>
        <p:grpSpPr>
          <a:xfrm>
            <a:off x="1043700" y="1575475"/>
            <a:ext cx="783313" cy="1094400"/>
            <a:chOff x="5246388" y="1591725"/>
            <a:chExt cx="783313" cy="1094400"/>
          </a:xfrm>
        </p:grpSpPr>
        <p:grpSp>
          <p:nvGrpSpPr>
            <p:cNvPr id="251" name="Shape 251"/>
            <p:cNvGrpSpPr/>
            <p:nvPr/>
          </p:nvGrpSpPr>
          <p:grpSpPr>
            <a:xfrm>
              <a:off x="5246388" y="1591725"/>
              <a:ext cx="467700" cy="1094400"/>
              <a:chOff x="3437150" y="1585475"/>
              <a:chExt cx="467700" cy="1094400"/>
            </a:xfrm>
          </p:grpSpPr>
          <p:sp>
            <p:nvSpPr>
              <p:cNvPr id="252" name="Shape 252"/>
              <p:cNvSpPr/>
              <p:nvPr/>
            </p:nvSpPr>
            <p:spPr>
              <a:xfrm>
                <a:off x="3437150" y="1585475"/>
                <a:ext cx="467700" cy="10944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53" name="Shape 253"/>
              <p:cNvCxnSpPr/>
              <p:nvPr/>
            </p:nvCxnSpPr>
            <p:spPr>
              <a:xfrm>
                <a:off x="3437156" y="2300419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4" name="Shape 254"/>
              <p:cNvCxnSpPr/>
              <p:nvPr/>
            </p:nvCxnSpPr>
            <p:spPr>
              <a:xfrm>
                <a:off x="3438956" y="1926094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255" name="Shape 255"/>
            <p:cNvSpPr txBox="1"/>
            <p:nvPr/>
          </p:nvSpPr>
          <p:spPr>
            <a:xfrm>
              <a:off x="5246400" y="1591725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50%</a:t>
              </a:r>
              <a:endParaRPr sz="1100"/>
            </a:p>
          </p:txBody>
        </p:sp>
        <p:sp>
          <p:nvSpPr>
            <p:cNvPr id="256" name="Shape 256"/>
            <p:cNvSpPr txBox="1"/>
            <p:nvPr/>
          </p:nvSpPr>
          <p:spPr>
            <a:xfrm>
              <a:off x="5246400" y="1956138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40%</a:t>
              </a:r>
              <a:endParaRPr sz="1100"/>
            </a:p>
          </p:txBody>
        </p:sp>
        <p:sp>
          <p:nvSpPr>
            <p:cNvPr id="257" name="Shape 257"/>
            <p:cNvSpPr txBox="1"/>
            <p:nvPr/>
          </p:nvSpPr>
          <p:spPr>
            <a:xfrm>
              <a:off x="5246400" y="2320550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10%</a:t>
              </a:r>
              <a:endParaRPr sz="1100"/>
            </a:p>
          </p:txBody>
        </p:sp>
      </p:grpSp>
      <p:sp>
        <p:nvSpPr>
          <p:cNvPr id="258" name="Shape 258"/>
          <p:cNvSpPr txBox="1"/>
          <p:nvPr/>
        </p:nvSpPr>
        <p:spPr>
          <a:xfrm>
            <a:off x="878001" y="1182062"/>
            <a:ext cx="838200" cy="3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w</a:t>
            </a:r>
            <a:r>
              <a:rPr b="1" baseline="-25000" lang="en">
                <a:solidFill>
                  <a:srgbClr val="0000FF"/>
                </a:solidFill>
              </a:rPr>
              <a:t>t-1</a:t>
            </a:r>
            <a:endParaRPr b="1" baseline="-25000">
              <a:solidFill>
                <a:srgbClr val="0000FF"/>
              </a:solidFill>
            </a:endParaRPr>
          </a:p>
        </p:txBody>
      </p:sp>
      <p:grpSp>
        <p:nvGrpSpPr>
          <p:cNvPr id="259" name="Shape 259"/>
          <p:cNvGrpSpPr/>
          <p:nvPr/>
        </p:nvGrpSpPr>
        <p:grpSpPr>
          <a:xfrm>
            <a:off x="1455363" y="1178012"/>
            <a:ext cx="949012" cy="1487813"/>
            <a:chOff x="2329588" y="1488962"/>
            <a:chExt cx="949012" cy="1487813"/>
          </a:xfrm>
        </p:grpSpPr>
        <p:sp>
          <p:nvSpPr>
            <p:cNvPr id="260" name="Shape 260"/>
            <p:cNvSpPr txBox="1"/>
            <p:nvPr/>
          </p:nvSpPr>
          <p:spPr>
            <a:xfrm>
              <a:off x="2329588" y="1488962"/>
              <a:ext cx="838200" cy="30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0000"/>
                  </a:solidFill>
                </a:rPr>
                <a:t>v</a:t>
              </a:r>
              <a:r>
                <a:rPr b="1" baseline="-25000" lang="en">
                  <a:solidFill>
                    <a:srgbClr val="FF0000"/>
                  </a:solidFill>
                </a:rPr>
                <a:t>t-1</a:t>
              </a:r>
              <a:endParaRPr b="1" baseline="-25000">
                <a:solidFill>
                  <a:srgbClr val="FF0000"/>
                </a:solidFill>
              </a:endParaRPr>
            </a:p>
          </p:txBody>
        </p:sp>
        <p:grpSp>
          <p:nvGrpSpPr>
            <p:cNvPr id="261" name="Shape 261"/>
            <p:cNvGrpSpPr/>
            <p:nvPr/>
          </p:nvGrpSpPr>
          <p:grpSpPr>
            <a:xfrm>
              <a:off x="2495288" y="1882375"/>
              <a:ext cx="783313" cy="1094400"/>
              <a:chOff x="5246388" y="1591725"/>
              <a:chExt cx="783313" cy="1094400"/>
            </a:xfrm>
          </p:grpSpPr>
          <p:grpSp>
            <p:nvGrpSpPr>
              <p:cNvPr id="262" name="Shape 262"/>
              <p:cNvGrpSpPr/>
              <p:nvPr/>
            </p:nvGrpSpPr>
            <p:grpSpPr>
              <a:xfrm>
                <a:off x="5246388" y="1591725"/>
                <a:ext cx="467700" cy="1094400"/>
                <a:chOff x="3437150" y="1585475"/>
                <a:chExt cx="467700" cy="1094400"/>
              </a:xfrm>
            </p:grpSpPr>
            <p:sp>
              <p:nvSpPr>
                <p:cNvPr id="263" name="Shape 263"/>
                <p:cNvSpPr/>
                <p:nvPr/>
              </p:nvSpPr>
              <p:spPr>
                <a:xfrm>
                  <a:off x="3437150" y="1585475"/>
                  <a:ext cx="467700" cy="10944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64" name="Shape 264"/>
                <p:cNvCxnSpPr/>
                <p:nvPr/>
              </p:nvCxnSpPr>
              <p:spPr>
                <a:xfrm>
                  <a:off x="3437156" y="2300419"/>
                  <a:ext cx="464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65" name="Shape 265"/>
                <p:cNvCxnSpPr/>
                <p:nvPr/>
              </p:nvCxnSpPr>
              <p:spPr>
                <a:xfrm>
                  <a:off x="3438956" y="1926094"/>
                  <a:ext cx="464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66" name="Shape 266"/>
              <p:cNvSpPr txBox="1"/>
              <p:nvPr/>
            </p:nvSpPr>
            <p:spPr>
              <a:xfrm>
                <a:off x="5246400" y="1591725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  1</a:t>
                </a:r>
                <a:endParaRPr sz="1100"/>
              </a:p>
            </p:txBody>
          </p:sp>
        </p:grpSp>
      </p:grpSp>
      <p:grpSp>
        <p:nvGrpSpPr>
          <p:cNvPr id="267" name="Shape 267"/>
          <p:cNvGrpSpPr/>
          <p:nvPr/>
        </p:nvGrpSpPr>
        <p:grpSpPr>
          <a:xfrm>
            <a:off x="1891213" y="2743987"/>
            <a:ext cx="949012" cy="1487813"/>
            <a:chOff x="2329588" y="1488962"/>
            <a:chExt cx="949012" cy="1487813"/>
          </a:xfrm>
        </p:grpSpPr>
        <p:sp>
          <p:nvSpPr>
            <p:cNvPr id="268" name="Shape 268"/>
            <p:cNvSpPr txBox="1"/>
            <p:nvPr/>
          </p:nvSpPr>
          <p:spPr>
            <a:xfrm>
              <a:off x="2329588" y="1488962"/>
              <a:ext cx="838200" cy="30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B45F06"/>
                  </a:solidFill>
                </a:rPr>
                <a:t>y</a:t>
              </a:r>
              <a:r>
                <a:rPr b="1" baseline="-25000" lang="en">
                  <a:solidFill>
                    <a:srgbClr val="B45F06"/>
                  </a:solidFill>
                </a:rPr>
                <a:t>t</a:t>
              </a:r>
              <a:endParaRPr b="1" baseline="-25000">
                <a:solidFill>
                  <a:srgbClr val="B45F06"/>
                </a:solidFill>
              </a:endParaRPr>
            </a:p>
          </p:txBody>
        </p:sp>
        <p:grpSp>
          <p:nvGrpSpPr>
            <p:cNvPr id="269" name="Shape 269"/>
            <p:cNvGrpSpPr/>
            <p:nvPr/>
          </p:nvGrpSpPr>
          <p:grpSpPr>
            <a:xfrm>
              <a:off x="2495288" y="1882375"/>
              <a:ext cx="783313" cy="1094400"/>
              <a:chOff x="5246388" y="1591725"/>
              <a:chExt cx="783313" cy="1094400"/>
            </a:xfrm>
          </p:grpSpPr>
          <p:grpSp>
            <p:nvGrpSpPr>
              <p:cNvPr id="270" name="Shape 270"/>
              <p:cNvGrpSpPr/>
              <p:nvPr/>
            </p:nvGrpSpPr>
            <p:grpSpPr>
              <a:xfrm>
                <a:off x="5246388" y="1591725"/>
                <a:ext cx="467700" cy="1094400"/>
                <a:chOff x="3437150" y="1585475"/>
                <a:chExt cx="467700" cy="1094400"/>
              </a:xfrm>
            </p:grpSpPr>
            <p:sp>
              <p:nvSpPr>
                <p:cNvPr id="271" name="Shape 271"/>
                <p:cNvSpPr/>
                <p:nvPr/>
              </p:nvSpPr>
              <p:spPr>
                <a:xfrm>
                  <a:off x="3437150" y="1585475"/>
                  <a:ext cx="467700" cy="10944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72" name="Shape 272"/>
                <p:cNvCxnSpPr/>
                <p:nvPr/>
              </p:nvCxnSpPr>
              <p:spPr>
                <a:xfrm>
                  <a:off x="3437156" y="2300419"/>
                  <a:ext cx="464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73" name="Shape 273"/>
                <p:cNvCxnSpPr/>
                <p:nvPr/>
              </p:nvCxnSpPr>
              <p:spPr>
                <a:xfrm>
                  <a:off x="3438956" y="1926094"/>
                  <a:ext cx="464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74" name="Shape 274"/>
              <p:cNvSpPr txBox="1"/>
              <p:nvPr/>
            </p:nvSpPr>
            <p:spPr>
              <a:xfrm>
                <a:off x="5246400" y="1591725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  1</a:t>
                </a:r>
                <a:endParaRPr sz="1100"/>
              </a:p>
            </p:txBody>
          </p:sp>
          <p:sp>
            <p:nvSpPr>
              <p:cNvPr id="275" name="Shape 275"/>
              <p:cNvSpPr txBox="1"/>
              <p:nvPr/>
            </p:nvSpPr>
            <p:spPr>
              <a:xfrm>
                <a:off x="5246400" y="1956138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CC0000"/>
                    </a:solidFill>
                  </a:rPr>
                  <a:t>0.8</a:t>
                </a:r>
                <a:endParaRPr sz="1100">
                  <a:solidFill>
                    <a:srgbClr val="CC0000"/>
                  </a:solidFill>
                </a:endParaRPr>
              </a:p>
            </p:txBody>
          </p:sp>
          <p:sp>
            <p:nvSpPr>
              <p:cNvPr id="276" name="Shape 276"/>
              <p:cNvSpPr txBox="1"/>
              <p:nvPr/>
            </p:nvSpPr>
            <p:spPr>
              <a:xfrm>
                <a:off x="5246400" y="2320550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  </a:t>
                </a:r>
                <a:r>
                  <a:rPr lang="en" sz="1100">
                    <a:solidFill>
                      <a:srgbClr val="38761D"/>
                    </a:solidFill>
                  </a:rPr>
                  <a:t>2</a:t>
                </a:r>
                <a:endParaRPr sz="1100">
                  <a:solidFill>
                    <a:srgbClr val="38761D"/>
                  </a:solidFill>
                </a:endParaRPr>
              </a:p>
            </p:txBody>
          </p:sp>
        </p:grpSp>
      </p:grpSp>
      <p:grpSp>
        <p:nvGrpSpPr>
          <p:cNvPr id="277" name="Shape 277"/>
          <p:cNvGrpSpPr/>
          <p:nvPr/>
        </p:nvGrpSpPr>
        <p:grpSpPr>
          <a:xfrm>
            <a:off x="3810725" y="1592738"/>
            <a:ext cx="783313" cy="1094400"/>
            <a:chOff x="5246388" y="1591725"/>
            <a:chExt cx="783313" cy="1094400"/>
          </a:xfrm>
        </p:grpSpPr>
        <p:grpSp>
          <p:nvGrpSpPr>
            <p:cNvPr id="278" name="Shape 278"/>
            <p:cNvGrpSpPr/>
            <p:nvPr/>
          </p:nvGrpSpPr>
          <p:grpSpPr>
            <a:xfrm>
              <a:off x="5246388" y="1591725"/>
              <a:ext cx="467700" cy="1094400"/>
              <a:chOff x="3437150" y="1585475"/>
              <a:chExt cx="467700" cy="1094400"/>
            </a:xfrm>
          </p:grpSpPr>
          <p:sp>
            <p:nvSpPr>
              <p:cNvPr id="279" name="Shape 279"/>
              <p:cNvSpPr/>
              <p:nvPr/>
            </p:nvSpPr>
            <p:spPr>
              <a:xfrm>
                <a:off x="3437150" y="1585475"/>
                <a:ext cx="467700" cy="10944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80" name="Shape 280"/>
              <p:cNvCxnSpPr/>
              <p:nvPr/>
            </p:nvCxnSpPr>
            <p:spPr>
              <a:xfrm>
                <a:off x="3437156" y="2300419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1" name="Shape 281"/>
              <p:cNvCxnSpPr/>
              <p:nvPr/>
            </p:nvCxnSpPr>
            <p:spPr>
              <a:xfrm>
                <a:off x="3438956" y="1926094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282" name="Shape 282"/>
            <p:cNvSpPr txBox="1"/>
            <p:nvPr/>
          </p:nvSpPr>
          <p:spPr>
            <a:xfrm>
              <a:off x="5246400" y="1591725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30</a:t>
              </a:r>
              <a:r>
                <a:rPr lang="en" sz="1100"/>
                <a:t>%</a:t>
              </a:r>
              <a:endParaRPr sz="1100"/>
            </a:p>
          </p:txBody>
        </p:sp>
      </p:grpSp>
      <p:sp>
        <p:nvSpPr>
          <p:cNvPr id="283" name="Shape 283"/>
          <p:cNvSpPr txBox="1"/>
          <p:nvPr/>
        </p:nvSpPr>
        <p:spPr>
          <a:xfrm>
            <a:off x="3645026" y="1199324"/>
            <a:ext cx="838200" cy="3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w</a:t>
            </a:r>
            <a:r>
              <a:rPr b="1" baseline="-25000" lang="en">
                <a:solidFill>
                  <a:srgbClr val="0000FF"/>
                </a:solidFill>
              </a:rPr>
              <a:t>t</a:t>
            </a:r>
            <a:endParaRPr b="1" baseline="-25000">
              <a:solidFill>
                <a:srgbClr val="0000FF"/>
              </a:solidFill>
            </a:endParaRPr>
          </a:p>
        </p:txBody>
      </p:sp>
      <p:grpSp>
        <p:nvGrpSpPr>
          <p:cNvPr id="284" name="Shape 284"/>
          <p:cNvGrpSpPr/>
          <p:nvPr/>
        </p:nvGrpSpPr>
        <p:grpSpPr>
          <a:xfrm>
            <a:off x="4222388" y="1195274"/>
            <a:ext cx="949012" cy="1487813"/>
            <a:chOff x="2329588" y="1488962"/>
            <a:chExt cx="949012" cy="1487813"/>
          </a:xfrm>
        </p:grpSpPr>
        <p:sp>
          <p:nvSpPr>
            <p:cNvPr id="285" name="Shape 285"/>
            <p:cNvSpPr txBox="1"/>
            <p:nvPr/>
          </p:nvSpPr>
          <p:spPr>
            <a:xfrm>
              <a:off x="2329588" y="1488962"/>
              <a:ext cx="838200" cy="30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0000"/>
                  </a:solidFill>
                </a:rPr>
                <a:t>v</a:t>
              </a:r>
              <a:r>
                <a:rPr b="1" baseline="-25000" lang="en">
                  <a:solidFill>
                    <a:srgbClr val="FF0000"/>
                  </a:solidFill>
                </a:rPr>
                <a:t>t</a:t>
              </a:r>
              <a:endParaRPr b="1" baseline="-25000">
                <a:solidFill>
                  <a:srgbClr val="FF0000"/>
                </a:solidFill>
              </a:endParaRPr>
            </a:p>
          </p:txBody>
        </p:sp>
        <p:grpSp>
          <p:nvGrpSpPr>
            <p:cNvPr id="286" name="Shape 286"/>
            <p:cNvGrpSpPr/>
            <p:nvPr/>
          </p:nvGrpSpPr>
          <p:grpSpPr>
            <a:xfrm>
              <a:off x="2495288" y="1882375"/>
              <a:ext cx="783313" cy="1094400"/>
              <a:chOff x="5246388" y="1591725"/>
              <a:chExt cx="783313" cy="1094400"/>
            </a:xfrm>
          </p:grpSpPr>
          <p:grpSp>
            <p:nvGrpSpPr>
              <p:cNvPr id="287" name="Shape 287"/>
              <p:cNvGrpSpPr/>
              <p:nvPr/>
            </p:nvGrpSpPr>
            <p:grpSpPr>
              <a:xfrm>
                <a:off x="5246388" y="1591725"/>
                <a:ext cx="467700" cy="1094400"/>
                <a:chOff x="3437150" y="1585475"/>
                <a:chExt cx="467700" cy="1094400"/>
              </a:xfrm>
            </p:grpSpPr>
            <p:sp>
              <p:nvSpPr>
                <p:cNvPr id="288" name="Shape 288"/>
                <p:cNvSpPr/>
                <p:nvPr/>
              </p:nvSpPr>
              <p:spPr>
                <a:xfrm>
                  <a:off x="3437150" y="1585475"/>
                  <a:ext cx="467700" cy="10944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89" name="Shape 289"/>
                <p:cNvCxnSpPr/>
                <p:nvPr/>
              </p:nvCxnSpPr>
              <p:spPr>
                <a:xfrm>
                  <a:off x="3437156" y="2300419"/>
                  <a:ext cx="464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0" name="Shape 290"/>
                <p:cNvCxnSpPr/>
                <p:nvPr/>
              </p:nvCxnSpPr>
              <p:spPr>
                <a:xfrm>
                  <a:off x="3438956" y="1926094"/>
                  <a:ext cx="464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91" name="Shape 291"/>
              <p:cNvSpPr txBox="1"/>
              <p:nvPr/>
            </p:nvSpPr>
            <p:spPr>
              <a:xfrm>
                <a:off x="5246400" y="1591725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  1</a:t>
                </a:r>
                <a:endParaRPr sz="1100"/>
              </a:p>
            </p:txBody>
          </p:sp>
        </p:grpSp>
      </p:grpSp>
      <p:grpSp>
        <p:nvGrpSpPr>
          <p:cNvPr id="292" name="Shape 292"/>
          <p:cNvGrpSpPr/>
          <p:nvPr/>
        </p:nvGrpSpPr>
        <p:grpSpPr>
          <a:xfrm>
            <a:off x="4713638" y="2743974"/>
            <a:ext cx="949012" cy="1487813"/>
            <a:chOff x="2329588" y="1488962"/>
            <a:chExt cx="949012" cy="1487813"/>
          </a:xfrm>
        </p:grpSpPr>
        <p:sp>
          <p:nvSpPr>
            <p:cNvPr id="293" name="Shape 293"/>
            <p:cNvSpPr txBox="1"/>
            <p:nvPr/>
          </p:nvSpPr>
          <p:spPr>
            <a:xfrm>
              <a:off x="2329588" y="1488962"/>
              <a:ext cx="838200" cy="30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B45F06"/>
                  </a:solidFill>
                </a:rPr>
                <a:t>y</a:t>
              </a:r>
              <a:r>
                <a:rPr b="1" baseline="-25000" lang="en">
                  <a:solidFill>
                    <a:srgbClr val="B45F06"/>
                  </a:solidFill>
                </a:rPr>
                <a:t>t+1</a:t>
              </a:r>
              <a:endParaRPr b="1" baseline="-25000">
                <a:solidFill>
                  <a:srgbClr val="B45F06"/>
                </a:solidFill>
              </a:endParaRPr>
            </a:p>
          </p:txBody>
        </p:sp>
        <p:grpSp>
          <p:nvGrpSpPr>
            <p:cNvPr id="294" name="Shape 294"/>
            <p:cNvGrpSpPr/>
            <p:nvPr/>
          </p:nvGrpSpPr>
          <p:grpSpPr>
            <a:xfrm>
              <a:off x="2495288" y="1882375"/>
              <a:ext cx="783313" cy="1094400"/>
              <a:chOff x="5246388" y="1591725"/>
              <a:chExt cx="783313" cy="1094400"/>
            </a:xfrm>
          </p:grpSpPr>
          <p:grpSp>
            <p:nvGrpSpPr>
              <p:cNvPr id="295" name="Shape 295"/>
              <p:cNvGrpSpPr/>
              <p:nvPr/>
            </p:nvGrpSpPr>
            <p:grpSpPr>
              <a:xfrm>
                <a:off x="5246388" y="1591725"/>
                <a:ext cx="467700" cy="1094400"/>
                <a:chOff x="3437150" y="1585475"/>
                <a:chExt cx="467700" cy="1094400"/>
              </a:xfrm>
            </p:grpSpPr>
            <p:sp>
              <p:nvSpPr>
                <p:cNvPr id="296" name="Shape 296"/>
                <p:cNvSpPr/>
                <p:nvPr/>
              </p:nvSpPr>
              <p:spPr>
                <a:xfrm>
                  <a:off x="3437150" y="1585475"/>
                  <a:ext cx="467700" cy="10944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97" name="Shape 297"/>
                <p:cNvCxnSpPr/>
                <p:nvPr/>
              </p:nvCxnSpPr>
              <p:spPr>
                <a:xfrm>
                  <a:off x="3437156" y="2300419"/>
                  <a:ext cx="464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98" name="Shape 298"/>
                <p:cNvCxnSpPr/>
                <p:nvPr/>
              </p:nvCxnSpPr>
              <p:spPr>
                <a:xfrm>
                  <a:off x="3438956" y="1926094"/>
                  <a:ext cx="464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99" name="Shape 299"/>
              <p:cNvSpPr txBox="1"/>
              <p:nvPr/>
            </p:nvSpPr>
            <p:spPr>
              <a:xfrm>
                <a:off x="5246400" y="1591725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  1</a:t>
                </a:r>
                <a:endParaRPr sz="1100"/>
              </a:p>
            </p:txBody>
          </p:sp>
          <p:sp>
            <p:nvSpPr>
              <p:cNvPr id="300" name="Shape 300"/>
              <p:cNvSpPr txBox="1"/>
              <p:nvPr/>
            </p:nvSpPr>
            <p:spPr>
              <a:xfrm>
                <a:off x="5246400" y="1956138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38761D"/>
                    </a:solidFill>
                  </a:rPr>
                  <a:t>  2</a:t>
                </a:r>
                <a:endParaRPr sz="1100">
                  <a:solidFill>
                    <a:srgbClr val="38761D"/>
                  </a:solidFill>
                </a:endParaRPr>
              </a:p>
            </p:txBody>
          </p:sp>
          <p:sp>
            <p:nvSpPr>
              <p:cNvPr id="301" name="Shape 301"/>
              <p:cNvSpPr txBox="1"/>
              <p:nvPr/>
            </p:nvSpPr>
            <p:spPr>
              <a:xfrm>
                <a:off x="5246400" y="2320550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38761D"/>
                    </a:solidFill>
                  </a:rPr>
                  <a:t>1.17</a:t>
                </a:r>
                <a:endParaRPr sz="1100">
                  <a:solidFill>
                    <a:srgbClr val="38761D"/>
                  </a:solidFill>
                </a:endParaRPr>
              </a:p>
            </p:txBody>
          </p:sp>
        </p:grpSp>
      </p:grpSp>
      <p:cxnSp>
        <p:nvCxnSpPr>
          <p:cNvPr id="302" name="Shape 302"/>
          <p:cNvCxnSpPr/>
          <p:nvPr/>
        </p:nvCxnSpPr>
        <p:spPr>
          <a:xfrm flipH="1" rot="10800000">
            <a:off x="5241270" y="2082780"/>
            <a:ext cx="1014000" cy="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03" name="Shape 303"/>
          <p:cNvGrpSpPr/>
          <p:nvPr/>
        </p:nvGrpSpPr>
        <p:grpSpPr>
          <a:xfrm>
            <a:off x="6577750" y="1592738"/>
            <a:ext cx="783313" cy="1094400"/>
            <a:chOff x="5246388" y="1591725"/>
            <a:chExt cx="783313" cy="1094400"/>
          </a:xfrm>
        </p:grpSpPr>
        <p:grpSp>
          <p:nvGrpSpPr>
            <p:cNvPr id="304" name="Shape 304"/>
            <p:cNvGrpSpPr/>
            <p:nvPr/>
          </p:nvGrpSpPr>
          <p:grpSpPr>
            <a:xfrm>
              <a:off x="5246388" y="1591725"/>
              <a:ext cx="467700" cy="1094400"/>
              <a:chOff x="3437150" y="1585475"/>
              <a:chExt cx="467700" cy="1094400"/>
            </a:xfrm>
          </p:grpSpPr>
          <p:sp>
            <p:nvSpPr>
              <p:cNvPr id="305" name="Shape 305"/>
              <p:cNvSpPr/>
              <p:nvPr/>
            </p:nvSpPr>
            <p:spPr>
              <a:xfrm>
                <a:off x="3437150" y="1585475"/>
                <a:ext cx="467700" cy="10944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06" name="Shape 306"/>
              <p:cNvCxnSpPr/>
              <p:nvPr/>
            </p:nvCxnSpPr>
            <p:spPr>
              <a:xfrm>
                <a:off x="3437156" y="2300419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7" name="Shape 307"/>
              <p:cNvCxnSpPr/>
              <p:nvPr/>
            </p:nvCxnSpPr>
            <p:spPr>
              <a:xfrm>
                <a:off x="3438956" y="1926094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308" name="Shape 308"/>
            <p:cNvSpPr txBox="1"/>
            <p:nvPr/>
          </p:nvSpPr>
          <p:spPr>
            <a:xfrm>
              <a:off x="5246400" y="1591725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35</a:t>
              </a:r>
              <a:r>
                <a:rPr lang="en" sz="1100"/>
                <a:t>%</a:t>
              </a:r>
              <a:endParaRPr sz="1100"/>
            </a:p>
          </p:txBody>
        </p:sp>
        <p:sp>
          <p:nvSpPr>
            <p:cNvPr id="309" name="Shape 309"/>
            <p:cNvSpPr txBox="1"/>
            <p:nvPr/>
          </p:nvSpPr>
          <p:spPr>
            <a:xfrm>
              <a:off x="5246400" y="1956138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40%</a:t>
              </a:r>
              <a:endParaRPr sz="1100"/>
            </a:p>
          </p:txBody>
        </p:sp>
        <p:sp>
          <p:nvSpPr>
            <p:cNvPr id="310" name="Shape 310"/>
            <p:cNvSpPr txBox="1"/>
            <p:nvPr/>
          </p:nvSpPr>
          <p:spPr>
            <a:xfrm>
              <a:off x="5246400" y="2320550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25</a:t>
              </a:r>
              <a:r>
                <a:rPr lang="en" sz="1100"/>
                <a:t>%</a:t>
              </a:r>
              <a:endParaRPr sz="1100"/>
            </a:p>
          </p:txBody>
        </p:sp>
      </p:grpSp>
      <p:sp>
        <p:nvSpPr>
          <p:cNvPr id="311" name="Shape 311"/>
          <p:cNvSpPr txBox="1"/>
          <p:nvPr/>
        </p:nvSpPr>
        <p:spPr>
          <a:xfrm>
            <a:off x="6412051" y="1199324"/>
            <a:ext cx="838200" cy="3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w</a:t>
            </a:r>
            <a:r>
              <a:rPr b="1" baseline="-25000" lang="en">
                <a:solidFill>
                  <a:srgbClr val="0000FF"/>
                </a:solidFill>
              </a:rPr>
              <a:t>t</a:t>
            </a:r>
            <a:r>
              <a:rPr baseline="-25000" lang="en">
                <a:solidFill>
                  <a:srgbClr val="0000FF"/>
                </a:solidFill>
              </a:rPr>
              <a:t>+1</a:t>
            </a:r>
            <a:endParaRPr baseline="-25000">
              <a:solidFill>
                <a:srgbClr val="0000FF"/>
              </a:solidFill>
            </a:endParaRPr>
          </a:p>
        </p:txBody>
      </p:sp>
      <p:grpSp>
        <p:nvGrpSpPr>
          <p:cNvPr id="312" name="Shape 312"/>
          <p:cNvGrpSpPr/>
          <p:nvPr/>
        </p:nvGrpSpPr>
        <p:grpSpPr>
          <a:xfrm>
            <a:off x="6989413" y="1195274"/>
            <a:ext cx="949012" cy="1487813"/>
            <a:chOff x="2329588" y="1488962"/>
            <a:chExt cx="949012" cy="1487813"/>
          </a:xfrm>
        </p:grpSpPr>
        <p:sp>
          <p:nvSpPr>
            <p:cNvPr id="313" name="Shape 313"/>
            <p:cNvSpPr txBox="1"/>
            <p:nvPr/>
          </p:nvSpPr>
          <p:spPr>
            <a:xfrm>
              <a:off x="2329588" y="1488962"/>
              <a:ext cx="838200" cy="30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0000"/>
                  </a:solidFill>
                </a:rPr>
                <a:t>v</a:t>
              </a:r>
              <a:r>
                <a:rPr b="1" baseline="-25000" lang="en">
                  <a:solidFill>
                    <a:srgbClr val="FF0000"/>
                  </a:solidFill>
                </a:rPr>
                <a:t>t</a:t>
              </a:r>
              <a:r>
                <a:rPr baseline="-25000" lang="en">
                  <a:solidFill>
                    <a:srgbClr val="FF0000"/>
                  </a:solidFill>
                </a:rPr>
                <a:t>+1</a:t>
              </a:r>
              <a:endParaRPr baseline="-25000">
                <a:solidFill>
                  <a:srgbClr val="FF0000"/>
                </a:solidFill>
              </a:endParaRPr>
            </a:p>
          </p:txBody>
        </p:sp>
        <p:grpSp>
          <p:nvGrpSpPr>
            <p:cNvPr id="314" name="Shape 314"/>
            <p:cNvGrpSpPr/>
            <p:nvPr/>
          </p:nvGrpSpPr>
          <p:grpSpPr>
            <a:xfrm>
              <a:off x="2495288" y="1882375"/>
              <a:ext cx="783313" cy="1094400"/>
              <a:chOff x="5246388" y="1591725"/>
              <a:chExt cx="783313" cy="1094400"/>
            </a:xfrm>
          </p:grpSpPr>
          <p:grpSp>
            <p:nvGrpSpPr>
              <p:cNvPr id="315" name="Shape 315"/>
              <p:cNvGrpSpPr/>
              <p:nvPr/>
            </p:nvGrpSpPr>
            <p:grpSpPr>
              <a:xfrm>
                <a:off x="5246388" y="1591725"/>
                <a:ext cx="467700" cy="1094400"/>
                <a:chOff x="3437150" y="1585475"/>
                <a:chExt cx="467700" cy="1094400"/>
              </a:xfrm>
            </p:grpSpPr>
            <p:sp>
              <p:nvSpPr>
                <p:cNvPr id="316" name="Shape 316"/>
                <p:cNvSpPr/>
                <p:nvPr/>
              </p:nvSpPr>
              <p:spPr>
                <a:xfrm>
                  <a:off x="3437150" y="1585475"/>
                  <a:ext cx="467700" cy="10944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317" name="Shape 317"/>
                <p:cNvCxnSpPr/>
                <p:nvPr/>
              </p:nvCxnSpPr>
              <p:spPr>
                <a:xfrm>
                  <a:off x="3437156" y="2300419"/>
                  <a:ext cx="464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18" name="Shape 318"/>
                <p:cNvCxnSpPr/>
                <p:nvPr/>
              </p:nvCxnSpPr>
              <p:spPr>
                <a:xfrm>
                  <a:off x="3438956" y="1926094"/>
                  <a:ext cx="464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319" name="Shape 319"/>
              <p:cNvSpPr txBox="1"/>
              <p:nvPr/>
            </p:nvSpPr>
            <p:spPr>
              <a:xfrm>
                <a:off x="5246400" y="1591725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  1</a:t>
                </a:r>
                <a:endParaRPr sz="1100"/>
              </a:p>
            </p:txBody>
          </p:sp>
        </p:grpSp>
      </p:grpSp>
      <p:cxnSp>
        <p:nvCxnSpPr>
          <p:cNvPr id="320" name="Shape 320"/>
          <p:cNvCxnSpPr/>
          <p:nvPr/>
        </p:nvCxnSpPr>
        <p:spPr>
          <a:xfrm flipH="1" rot="10800000">
            <a:off x="8008295" y="2082780"/>
            <a:ext cx="1014000" cy="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21" name="Shape 321"/>
          <p:cNvGrpSpPr/>
          <p:nvPr/>
        </p:nvGrpSpPr>
        <p:grpSpPr>
          <a:xfrm>
            <a:off x="1712500" y="2747000"/>
            <a:ext cx="365400" cy="335325"/>
            <a:chOff x="1712500" y="2747000"/>
            <a:chExt cx="365400" cy="335325"/>
          </a:xfrm>
        </p:grpSpPr>
        <p:cxnSp>
          <p:nvCxnSpPr>
            <p:cNvPr id="322" name="Shape 322"/>
            <p:cNvCxnSpPr/>
            <p:nvPr/>
          </p:nvCxnSpPr>
          <p:spPr>
            <a:xfrm>
              <a:off x="1712500" y="2747000"/>
              <a:ext cx="0" cy="329400"/>
            </a:xfrm>
            <a:prstGeom prst="straightConnector1">
              <a:avLst/>
            </a:prstGeom>
            <a:noFill/>
            <a:ln cap="flat" cmpd="sng" w="9525">
              <a:solidFill>
                <a:srgbClr val="B45F0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3" name="Shape 323"/>
            <p:cNvCxnSpPr/>
            <p:nvPr/>
          </p:nvCxnSpPr>
          <p:spPr>
            <a:xfrm>
              <a:off x="1718500" y="3076325"/>
              <a:ext cx="359400" cy="6000"/>
            </a:xfrm>
            <a:prstGeom prst="straightConnector1">
              <a:avLst/>
            </a:prstGeom>
            <a:noFill/>
            <a:ln cap="flat" cmpd="sng" w="9525">
              <a:solidFill>
                <a:srgbClr val="B45F06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24" name="Shape 324"/>
          <p:cNvGrpSpPr/>
          <p:nvPr/>
        </p:nvGrpSpPr>
        <p:grpSpPr>
          <a:xfrm>
            <a:off x="2585125" y="2773675"/>
            <a:ext cx="1904100" cy="317650"/>
            <a:chOff x="2585125" y="2773675"/>
            <a:chExt cx="1904100" cy="317650"/>
          </a:xfrm>
        </p:grpSpPr>
        <p:cxnSp>
          <p:nvCxnSpPr>
            <p:cNvPr id="325" name="Shape 325"/>
            <p:cNvCxnSpPr/>
            <p:nvPr/>
          </p:nvCxnSpPr>
          <p:spPr>
            <a:xfrm flipH="1">
              <a:off x="4478725" y="2773675"/>
              <a:ext cx="4500" cy="302700"/>
            </a:xfrm>
            <a:prstGeom prst="straightConnector1">
              <a:avLst/>
            </a:prstGeom>
            <a:noFill/>
            <a:ln cap="flat" cmpd="sng" w="9525">
              <a:solidFill>
                <a:srgbClr val="B45F0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6" name="Shape 326"/>
            <p:cNvCxnSpPr/>
            <p:nvPr/>
          </p:nvCxnSpPr>
          <p:spPr>
            <a:xfrm flipH="1">
              <a:off x="2585125" y="3067325"/>
              <a:ext cx="1904100" cy="24000"/>
            </a:xfrm>
            <a:prstGeom prst="straightConnector1">
              <a:avLst/>
            </a:prstGeom>
            <a:noFill/>
            <a:ln cap="flat" cmpd="sng" w="9525">
              <a:solidFill>
                <a:srgbClr val="B45F06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27" name="Shape 327"/>
          <p:cNvGrpSpPr/>
          <p:nvPr/>
        </p:nvGrpSpPr>
        <p:grpSpPr>
          <a:xfrm>
            <a:off x="4540150" y="2757350"/>
            <a:ext cx="365400" cy="335325"/>
            <a:chOff x="1712500" y="2747000"/>
            <a:chExt cx="365400" cy="335325"/>
          </a:xfrm>
        </p:grpSpPr>
        <p:cxnSp>
          <p:nvCxnSpPr>
            <p:cNvPr id="328" name="Shape 328"/>
            <p:cNvCxnSpPr/>
            <p:nvPr/>
          </p:nvCxnSpPr>
          <p:spPr>
            <a:xfrm>
              <a:off x="1712500" y="2747000"/>
              <a:ext cx="0" cy="329400"/>
            </a:xfrm>
            <a:prstGeom prst="straightConnector1">
              <a:avLst/>
            </a:prstGeom>
            <a:noFill/>
            <a:ln cap="flat" cmpd="sng" w="9525">
              <a:solidFill>
                <a:srgbClr val="B45F0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9" name="Shape 329"/>
            <p:cNvCxnSpPr/>
            <p:nvPr/>
          </p:nvCxnSpPr>
          <p:spPr>
            <a:xfrm>
              <a:off x="1718500" y="3076325"/>
              <a:ext cx="359400" cy="6000"/>
            </a:xfrm>
            <a:prstGeom prst="straightConnector1">
              <a:avLst/>
            </a:prstGeom>
            <a:noFill/>
            <a:ln cap="flat" cmpd="sng" w="9525">
              <a:solidFill>
                <a:srgbClr val="B45F06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30" name="Shape 330"/>
          <p:cNvGrpSpPr/>
          <p:nvPr/>
        </p:nvGrpSpPr>
        <p:grpSpPr>
          <a:xfrm>
            <a:off x="5376550" y="2773675"/>
            <a:ext cx="1904100" cy="317650"/>
            <a:chOff x="2585125" y="2773675"/>
            <a:chExt cx="1904100" cy="317650"/>
          </a:xfrm>
        </p:grpSpPr>
        <p:cxnSp>
          <p:nvCxnSpPr>
            <p:cNvPr id="331" name="Shape 331"/>
            <p:cNvCxnSpPr/>
            <p:nvPr/>
          </p:nvCxnSpPr>
          <p:spPr>
            <a:xfrm flipH="1">
              <a:off x="4478725" y="2773675"/>
              <a:ext cx="4500" cy="302700"/>
            </a:xfrm>
            <a:prstGeom prst="straightConnector1">
              <a:avLst/>
            </a:prstGeom>
            <a:noFill/>
            <a:ln cap="flat" cmpd="sng" w="9525">
              <a:solidFill>
                <a:srgbClr val="B45F0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2" name="Shape 332"/>
            <p:cNvCxnSpPr/>
            <p:nvPr/>
          </p:nvCxnSpPr>
          <p:spPr>
            <a:xfrm flipH="1">
              <a:off x="2585125" y="3067325"/>
              <a:ext cx="1904100" cy="24000"/>
            </a:xfrm>
            <a:prstGeom prst="straightConnector1">
              <a:avLst/>
            </a:prstGeom>
            <a:noFill/>
            <a:ln cap="flat" cmpd="sng" w="9525">
              <a:solidFill>
                <a:srgbClr val="B45F06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33" name="Shape 333"/>
          <p:cNvGrpSpPr/>
          <p:nvPr/>
        </p:nvGrpSpPr>
        <p:grpSpPr>
          <a:xfrm>
            <a:off x="3810738" y="1957150"/>
            <a:ext cx="783300" cy="701313"/>
            <a:chOff x="5246400" y="1956138"/>
            <a:chExt cx="783300" cy="701313"/>
          </a:xfrm>
        </p:grpSpPr>
        <p:sp>
          <p:nvSpPr>
            <p:cNvPr id="334" name="Shape 334"/>
            <p:cNvSpPr txBox="1"/>
            <p:nvPr/>
          </p:nvSpPr>
          <p:spPr>
            <a:xfrm>
              <a:off x="5246400" y="1956138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50</a:t>
              </a:r>
              <a:r>
                <a:rPr lang="en" sz="1100"/>
                <a:t>%</a:t>
              </a:r>
              <a:endParaRPr sz="1100"/>
            </a:p>
          </p:txBody>
        </p:sp>
        <p:sp>
          <p:nvSpPr>
            <p:cNvPr id="335" name="Shape 335"/>
            <p:cNvSpPr txBox="1"/>
            <p:nvPr/>
          </p:nvSpPr>
          <p:spPr>
            <a:xfrm>
              <a:off x="5246400" y="2320550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20</a:t>
              </a:r>
              <a:r>
                <a:rPr lang="en" sz="1100"/>
                <a:t>%</a:t>
              </a:r>
              <a:endParaRPr sz="1100"/>
            </a:p>
          </p:txBody>
        </p:sp>
      </p:grpSp>
      <p:pic>
        <p:nvPicPr>
          <p:cNvPr id="336" name="Shape 336"/>
          <p:cNvPicPr preferRelativeResize="0"/>
          <p:nvPr/>
        </p:nvPicPr>
        <p:blipFill rotWithShape="1">
          <a:blip r:embed="rId7">
            <a:alphaModFix/>
          </a:blip>
          <a:srcRect b="0" l="0" r="75206" t="0"/>
          <a:stretch/>
        </p:blipFill>
        <p:spPr>
          <a:xfrm>
            <a:off x="5118475" y="352500"/>
            <a:ext cx="1369310" cy="7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/>
          <p:nvPr/>
        </p:nvSpPr>
        <p:spPr>
          <a:xfrm>
            <a:off x="5002175" y="473225"/>
            <a:ext cx="1745400" cy="516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39" name="Shape 339"/>
          <p:cNvGrpSpPr/>
          <p:nvPr/>
        </p:nvGrpSpPr>
        <p:grpSpPr>
          <a:xfrm>
            <a:off x="4388100" y="1953100"/>
            <a:ext cx="783300" cy="701313"/>
            <a:chOff x="5246400" y="1956138"/>
            <a:chExt cx="783300" cy="701313"/>
          </a:xfrm>
        </p:grpSpPr>
        <p:sp>
          <p:nvSpPr>
            <p:cNvPr id="340" name="Shape 340"/>
            <p:cNvSpPr txBox="1"/>
            <p:nvPr/>
          </p:nvSpPr>
          <p:spPr>
            <a:xfrm>
              <a:off x="5246400" y="1956138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CC0000"/>
                  </a:solidFill>
                </a:rPr>
                <a:t> 0.4</a:t>
              </a:r>
              <a:endParaRPr sz="1100">
                <a:solidFill>
                  <a:srgbClr val="CC0000"/>
                </a:solidFill>
              </a:endParaRPr>
            </a:p>
          </p:txBody>
        </p:sp>
        <p:sp>
          <p:nvSpPr>
            <p:cNvPr id="341" name="Shape 341"/>
            <p:cNvSpPr txBox="1"/>
            <p:nvPr/>
          </p:nvSpPr>
          <p:spPr>
            <a:xfrm>
              <a:off x="5246400" y="2320550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38761D"/>
                  </a:solidFill>
                </a:rPr>
                <a:t> 0.6</a:t>
              </a:r>
              <a:endParaRPr sz="1100">
                <a:solidFill>
                  <a:srgbClr val="38761D"/>
                </a:solidFill>
              </a:endParaRPr>
            </a:p>
          </p:txBody>
        </p:sp>
      </p:grpSp>
      <p:grpSp>
        <p:nvGrpSpPr>
          <p:cNvPr id="342" name="Shape 342"/>
          <p:cNvGrpSpPr/>
          <p:nvPr/>
        </p:nvGrpSpPr>
        <p:grpSpPr>
          <a:xfrm>
            <a:off x="1621075" y="1935838"/>
            <a:ext cx="783300" cy="701313"/>
            <a:chOff x="5246400" y="1956138"/>
            <a:chExt cx="783300" cy="701313"/>
          </a:xfrm>
        </p:grpSpPr>
        <p:sp>
          <p:nvSpPr>
            <p:cNvPr id="343" name="Shape 343"/>
            <p:cNvSpPr txBox="1"/>
            <p:nvPr/>
          </p:nvSpPr>
          <p:spPr>
            <a:xfrm>
              <a:off x="5246400" y="1956138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 0.5</a:t>
              </a:r>
              <a:endParaRPr sz="1100"/>
            </a:p>
          </p:txBody>
        </p:sp>
        <p:sp>
          <p:nvSpPr>
            <p:cNvPr id="344" name="Shape 344"/>
            <p:cNvSpPr txBox="1"/>
            <p:nvPr/>
          </p:nvSpPr>
          <p:spPr>
            <a:xfrm>
              <a:off x="5246400" y="2320550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 0.3</a:t>
              </a:r>
              <a:endParaRPr sz="1100"/>
            </a:p>
          </p:txBody>
        </p:sp>
      </p:grpSp>
      <p:grpSp>
        <p:nvGrpSpPr>
          <p:cNvPr id="345" name="Shape 345"/>
          <p:cNvGrpSpPr/>
          <p:nvPr/>
        </p:nvGrpSpPr>
        <p:grpSpPr>
          <a:xfrm>
            <a:off x="7155125" y="1953100"/>
            <a:ext cx="783300" cy="701313"/>
            <a:chOff x="5246400" y="1956138"/>
            <a:chExt cx="783300" cy="701313"/>
          </a:xfrm>
        </p:grpSpPr>
        <p:sp>
          <p:nvSpPr>
            <p:cNvPr id="346" name="Shape 346"/>
            <p:cNvSpPr txBox="1"/>
            <p:nvPr/>
          </p:nvSpPr>
          <p:spPr>
            <a:xfrm>
              <a:off x="5246400" y="1956138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38761D"/>
                  </a:solidFill>
                </a:rPr>
                <a:t> 0.8</a:t>
              </a:r>
              <a:endParaRPr sz="1100">
                <a:solidFill>
                  <a:srgbClr val="38761D"/>
                </a:solidFill>
              </a:endParaRPr>
            </a:p>
          </p:txBody>
        </p:sp>
        <p:sp>
          <p:nvSpPr>
            <p:cNvPr id="347" name="Shape 347"/>
            <p:cNvSpPr txBox="1"/>
            <p:nvPr/>
          </p:nvSpPr>
          <p:spPr>
            <a:xfrm>
              <a:off x="5246400" y="2320550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38761D"/>
                  </a:solidFill>
                </a:rPr>
                <a:t> 0.7</a:t>
              </a:r>
              <a:endParaRPr sz="1100">
                <a:solidFill>
                  <a:srgbClr val="38761D"/>
                </a:solidFill>
              </a:endParaRPr>
            </a:p>
          </p:txBody>
        </p:sp>
      </p:grpSp>
      <p:sp>
        <p:nvSpPr>
          <p:cNvPr id="348" name="Shape 348"/>
          <p:cNvSpPr txBox="1"/>
          <p:nvPr/>
        </p:nvSpPr>
        <p:spPr>
          <a:xfrm>
            <a:off x="2502050" y="3262163"/>
            <a:ext cx="34731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B45F06"/>
                </a:solidFill>
              </a:rPr>
              <a:t>Relative Price Vector</a:t>
            </a:r>
            <a:endParaRPr sz="1600">
              <a:solidFill>
                <a:srgbClr val="B45F0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Rate of Return</a:t>
            </a:r>
            <a:endParaRPr/>
          </a:p>
        </p:txBody>
      </p:sp>
      <p:sp>
        <p:nvSpPr>
          <p:cNvPr id="354" name="Shape 354"/>
          <p:cNvSpPr/>
          <p:nvPr/>
        </p:nvSpPr>
        <p:spPr>
          <a:xfrm>
            <a:off x="4803347" y="2852797"/>
            <a:ext cx="647400" cy="1473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1996559" y="2852797"/>
            <a:ext cx="647400" cy="1473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993084" y="1270072"/>
            <a:ext cx="647400" cy="1473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3778297" y="1304897"/>
            <a:ext cx="647400" cy="1473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58" name="Shape 358"/>
          <p:cNvCxnSpPr/>
          <p:nvPr/>
        </p:nvCxnSpPr>
        <p:spPr>
          <a:xfrm flipH="1" rot="10800000">
            <a:off x="2370420" y="2120580"/>
            <a:ext cx="1014000" cy="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59" name="Shape 3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797" y="1593398"/>
            <a:ext cx="287625" cy="281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Shape 3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099" y="1919832"/>
            <a:ext cx="337018" cy="33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928" y="2294641"/>
            <a:ext cx="322311" cy="315212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 txBox="1"/>
          <p:nvPr/>
        </p:nvSpPr>
        <p:spPr>
          <a:xfrm>
            <a:off x="7517475" y="3859413"/>
            <a:ext cx="1805700" cy="28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FF"/>
                </a:solidFill>
              </a:rPr>
              <a:t>w</a:t>
            </a:r>
            <a:r>
              <a:rPr b="1" baseline="-25000" lang="en" sz="1100">
                <a:solidFill>
                  <a:srgbClr val="0000FF"/>
                </a:solidFill>
              </a:rPr>
              <a:t>t</a:t>
            </a:r>
            <a:r>
              <a:rPr lang="en" sz="1100">
                <a:solidFill>
                  <a:srgbClr val="0000FF"/>
                </a:solidFill>
              </a:rPr>
              <a:t>: Portfolio Vector</a:t>
            </a:r>
            <a:endParaRPr sz="1100">
              <a:solidFill>
                <a:srgbClr val="0000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B45F06"/>
                </a:solidFill>
              </a:rPr>
              <a:t>y</a:t>
            </a:r>
            <a:r>
              <a:rPr b="1" baseline="-25000" lang="en" sz="1100">
                <a:solidFill>
                  <a:srgbClr val="B45F06"/>
                </a:solidFill>
              </a:rPr>
              <a:t>t</a:t>
            </a:r>
            <a:r>
              <a:rPr lang="en" sz="1100">
                <a:solidFill>
                  <a:srgbClr val="B45F06"/>
                </a:solidFill>
              </a:rPr>
              <a:t>: Relative Price Vector</a:t>
            </a:r>
            <a:endParaRPr sz="1100">
              <a:solidFill>
                <a:srgbClr val="B45F06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8761D"/>
                </a:solidFill>
              </a:rPr>
              <a:t>⍴</a:t>
            </a:r>
            <a:r>
              <a:rPr baseline="-25000" lang="en" sz="1100">
                <a:solidFill>
                  <a:srgbClr val="38761D"/>
                </a:solidFill>
              </a:rPr>
              <a:t>t</a:t>
            </a:r>
            <a:r>
              <a:rPr lang="en" sz="1100">
                <a:solidFill>
                  <a:srgbClr val="38761D"/>
                </a:solidFill>
              </a:rPr>
              <a:t>: Rate of Return</a:t>
            </a:r>
            <a:endParaRPr baseline="-25000" sz="1100">
              <a:solidFill>
                <a:srgbClr val="B45F06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B45F06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100">
              <a:solidFill>
                <a:srgbClr val="B45F06"/>
              </a:solidFill>
            </a:endParaRPr>
          </a:p>
        </p:txBody>
      </p:sp>
      <p:pic>
        <p:nvPicPr>
          <p:cNvPr id="363" name="Shape 3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199" y="4480050"/>
            <a:ext cx="6546640" cy="38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4" name="Shape 364"/>
          <p:cNvCxnSpPr/>
          <p:nvPr/>
        </p:nvCxnSpPr>
        <p:spPr>
          <a:xfrm rot="10800000">
            <a:off x="964025" y="1053825"/>
            <a:ext cx="6000" cy="343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65" name="Shape 365"/>
          <p:cNvCxnSpPr/>
          <p:nvPr/>
        </p:nvCxnSpPr>
        <p:spPr>
          <a:xfrm rot="10800000">
            <a:off x="3724213" y="1053813"/>
            <a:ext cx="6000" cy="343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66" name="Shape 366"/>
          <p:cNvCxnSpPr/>
          <p:nvPr/>
        </p:nvCxnSpPr>
        <p:spPr>
          <a:xfrm rot="10800000">
            <a:off x="6487775" y="1053825"/>
            <a:ext cx="6000" cy="343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367" name="Shape 367"/>
          <p:cNvGrpSpPr/>
          <p:nvPr/>
        </p:nvGrpSpPr>
        <p:grpSpPr>
          <a:xfrm>
            <a:off x="1043700" y="1575475"/>
            <a:ext cx="783313" cy="1094400"/>
            <a:chOff x="5246388" y="1591725"/>
            <a:chExt cx="783313" cy="1094400"/>
          </a:xfrm>
        </p:grpSpPr>
        <p:grpSp>
          <p:nvGrpSpPr>
            <p:cNvPr id="368" name="Shape 368"/>
            <p:cNvGrpSpPr/>
            <p:nvPr/>
          </p:nvGrpSpPr>
          <p:grpSpPr>
            <a:xfrm>
              <a:off x="5246388" y="1591725"/>
              <a:ext cx="467700" cy="1094400"/>
              <a:chOff x="3437150" y="1585475"/>
              <a:chExt cx="467700" cy="1094400"/>
            </a:xfrm>
          </p:grpSpPr>
          <p:sp>
            <p:nvSpPr>
              <p:cNvPr id="369" name="Shape 369"/>
              <p:cNvSpPr/>
              <p:nvPr/>
            </p:nvSpPr>
            <p:spPr>
              <a:xfrm>
                <a:off x="3437150" y="1585475"/>
                <a:ext cx="467700" cy="10944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70" name="Shape 370"/>
              <p:cNvCxnSpPr/>
              <p:nvPr/>
            </p:nvCxnSpPr>
            <p:spPr>
              <a:xfrm>
                <a:off x="3437156" y="2300419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1" name="Shape 371"/>
              <p:cNvCxnSpPr/>
              <p:nvPr/>
            </p:nvCxnSpPr>
            <p:spPr>
              <a:xfrm>
                <a:off x="3438956" y="1926094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372" name="Shape 372"/>
            <p:cNvSpPr txBox="1"/>
            <p:nvPr/>
          </p:nvSpPr>
          <p:spPr>
            <a:xfrm>
              <a:off x="5246400" y="1591725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50%</a:t>
              </a:r>
              <a:endParaRPr sz="1100"/>
            </a:p>
          </p:txBody>
        </p:sp>
        <p:sp>
          <p:nvSpPr>
            <p:cNvPr id="373" name="Shape 373"/>
            <p:cNvSpPr txBox="1"/>
            <p:nvPr/>
          </p:nvSpPr>
          <p:spPr>
            <a:xfrm>
              <a:off x="5246400" y="1956138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40%</a:t>
              </a:r>
              <a:endParaRPr sz="1100"/>
            </a:p>
          </p:txBody>
        </p:sp>
        <p:sp>
          <p:nvSpPr>
            <p:cNvPr id="374" name="Shape 374"/>
            <p:cNvSpPr txBox="1"/>
            <p:nvPr/>
          </p:nvSpPr>
          <p:spPr>
            <a:xfrm>
              <a:off x="5246400" y="2320550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10%</a:t>
              </a:r>
              <a:endParaRPr sz="1100"/>
            </a:p>
          </p:txBody>
        </p:sp>
      </p:grpSp>
      <p:sp>
        <p:nvSpPr>
          <p:cNvPr id="375" name="Shape 375"/>
          <p:cNvSpPr txBox="1"/>
          <p:nvPr/>
        </p:nvSpPr>
        <p:spPr>
          <a:xfrm>
            <a:off x="878001" y="1182062"/>
            <a:ext cx="838200" cy="3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w</a:t>
            </a:r>
            <a:r>
              <a:rPr b="1" baseline="-25000" lang="en">
                <a:solidFill>
                  <a:srgbClr val="0000FF"/>
                </a:solidFill>
              </a:rPr>
              <a:t>t-1</a:t>
            </a:r>
            <a:endParaRPr b="1" baseline="-25000">
              <a:solidFill>
                <a:srgbClr val="0000FF"/>
              </a:solidFill>
            </a:endParaRPr>
          </a:p>
        </p:txBody>
      </p:sp>
      <p:grpSp>
        <p:nvGrpSpPr>
          <p:cNvPr id="376" name="Shape 376"/>
          <p:cNvGrpSpPr/>
          <p:nvPr/>
        </p:nvGrpSpPr>
        <p:grpSpPr>
          <a:xfrm>
            <a:off x="3810725" y="1592738"/>
            <a:ext cx="783313" cy="1094400"/>
            <a:chOff x="5246388" y="1591725"/>
            <a:chExt cx="783313" cy="1094400"/>
          </a:xfrm>
        </p:grpSpPr>
        <p:grpSp>
          <p:nvGrpSpPr>
            <p:cNvPr id="377" name="Shape 377"/>
            <p:cNvGrpSpPr/>
            <p:nvPr/>
          </p:nvGrpSpPr>
          <p:grpSpPr>
            <a:xfrm>
              <a:off x="5246388" y="1591725"/>
              <a:ext cx="467700" cy="1094400"/>
              <a:chOff x="3437150" y="1585475"/>
              <a:chExt cx="467700" cy="1094400"/>
            </a:xfrm>
          </p:grpSpPr>
          <p:sp>
            <p:nvSpPr>
              <p:cNvPr id="378" name="Shape 378"/>
              <p:cNvSpPr/>
              <p:nvPr/>
            </p:nvSpPr>
            <p:spPr>
              <a:xfrm>
                <a:off x="3437150" y="1585475"/>
                <a:ext cx="467700" cy="10944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79" name="Shape 379"/>
              <p:cNvCxnSpPr/>
              <p:nvPr/>
            </p:nvCxnSpPr>
            <p:spPr>
              <a:xfrm>
                <a:off x="3437156" y="2300419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0" name="Shape 380"/>
              <p:cNvCxnSpPr/>
              <p:nvPr/>
            </p:nvCxnSpPr>
            <p:spPr>
              <a:xfrm>
                <a:off x="3438956" y="1926094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381" name="Shape 381"/>
            <p:cNvSpPr txBox="1"/>
            <p:nvPr/>
          </p:nvSpPr>
          <p:spPr>
            <a:xfrm>
              <a:off x="5246400" y="1591725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30</a:t>
              </a:r>
              <a:r>
                <a:rPr lang="en" sz="1100"/>
                <a:t>%</a:t>
              </a:r>
              <a:endParaRPr sz="1100"/>
            </a:p>
          </p:txBody>
        </p:sp>
        <p:sp>
          <p:nvSpPr>
            <p:cNvPr id="382" name="Shape 382"/>
            <p:cNvSpPr txBox="1"/>
            <p:nvPr/>
          </p:nvSpPr>
          <p:spPr>
            <a:xfrm>
              <a:off x="5246400" y="1956138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50</a:t>
              </a:r>
              <a:r>
                <a:rPr lang="en" sz="1100"/>
                <a:t>%</a:t>
              </a:r>
              <a:endParaRPr sz="1100"/>
            </a:p>
          </p:txBody>
        </p:sp>
        <p:sp>
          <p:nvSpPr>
            <p:cNvPr id="383" name="Shape 383"/>
            <p:cNvSpPr txBox="1"/>
            <p:nvPr/>
          </p:nvSpPr>
          <p:spPr>
            <a:xfrm>
              <a:off x="5246400" y="2320550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20</a:t>
              </a:r>
              <a:r>
                <a:rPr lang="en" sz="1100"/>
                <a:t>%</a:t>
              </a:r>
              <a:endParaRPr sz="1100"/>
            </a:p>
          </p:txBody>
        </p:sp>
      </p:grpSp>
      <p:sp>
        <p:nvSpPr>
          <p:cNvPr id="384" name="Shape 384"/>
          <p:cNvSpPr txBox="1"/>
          <p:nvPr/>
        </p:nvSpPr>
        <p:spPr>
          <a:xfrm>
            <a:off x="3645026" y="1199324"/>
            <a:ext cx="838200" cy="3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w</a:t>
            </a:r>
            <a:r>
              <a:rPr b="1" baseline="-25000" lang="en">
                <a:solidFill>
                  <a:srgbClr val="0000FF"/>
                </a:solidFill>
              </a:rPr>
              <a:t>t</a:t>
            </a:r>
            <a:endParaRPr b="1" baseline="-25000">
              <a:solidFill>
                <a:srgbClr val="0000FF"/>
              </a:solidFill>
            </a:endParaRPr>
          </a:p>
        </p:txBody>
      </p:sp>
      <p:cxnSp>
        <p:nvCxnSpPr>
          <p:cNvPr id="385" name="Shape 385"/>
          <p:cNvCxnSpPr/>
          <p:nvPr/>
        </p:nvCxnSpPr>
        <p:spPr>
          <a:xfrm flipH="1" rot="10800000">
            <a:off x="5241270" y="2082780"/>
            <a:ext cx="1014000" cy="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86" name="Shape 386"/>
          <p:cNvGrpSpPr/>
          <p:nvPr/>
        </p:nvGrpSpPr>
        <p:grpSpPr>
          <a:xfrm>
            <a:off x="6577750" y="1592738"/>
            <a:ext cx="783313" cy="1094400"/>
            <a:chOff x="5246388" y="1591725"/>
            <a:chExt cx="783313" cy="1094400"/>
          </a:xfrm>
        </p:grpSpPr>
        <p:grpSp>
          <p:nvGrpSpPr>
            <p:cNvPr id="387" name="Shape 387"/>
            <p:cNvGrpSpPr/>
            <p:nvPr/>
          </p:nvGrpSpPr>
          <p:grpSpPr>
            <a:xfrm>
              <a:off x="5246388" y="1591725"/>
              <a:ext cx="467700" cy="1094400"/>
              <a:chOff x="3437150" y="1585475"/>
              <a:chExt cx="467700" cy="1094400"/>
            </a:xfrm>
          </p:grpSpPr>
          <p:sp>
            <p:nvSpPr>
              <p:cNvPr id="388" name="Shape 388"/>
              <p:cNvSpPr/>
              <p:nvPr/>
            </p:nvSpPr>
            <p:spPr>
              <a:xfrm>
                <a:off x="3437150" y="1585475"/>
                <a:ext cx="467700" cy="10944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89" name="Shape 389"/>
              <p:cNvCxnSpPr/>
              <p:nvPr/>
            </p:nvCxnSpPr>
            <p:spPr>
              <a:xfrm>
                <a:off x="3437156" y="2300419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0" name="Shape 390"/>
              <p:cNvCxnSpPr/>
              <p:nvPr/>
            </p:nvCxnSpPr>
            <p:spPr>
              <a:xfrm>
                <a:off x="3438956" y="1926094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391" name="Shape 391"/>
            <p:cNvSpPr txBox="1"/>
            <p:nvPr/>
          </p:nvSpPr>
          <p:spPr>
            <a:xfrm>
              <a:off x="5246400" y="1591725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35</a:t>
              </a:r>
              <a:r>
                <a:rPr lang="en" sz="1100"/>
                <a:t>%</a:t>
              </a:r>
              <a:endParaRPr sz="1100"/>
            </a:p>
          </p:txBody>
        </p:sp>
        <p:sp>
          <p:nvSpPr>
            <p:cNvPr id="392" name="Shape 392"/>
            <p:cNvSpPr txBox="1"/>
            <p:nvPr/>
          </p:nvSpPr>
          <p:spPr>
            <a:xfrm>
              <a:off x="5246400" y="1956138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40%</a:t>
              </a:r>
              <a:endParaRPr sz="1100"/>
            </a:p>
          </p:txBody>
        </p:sp>
        <p:sp>
          <p:nvSpPr>
            <p:cNvPr id="393" name="Shape 393"/>
            <p:cNvSpPr txBox="1"/>
            <p:nvPr/>
          </p:nvSpPr>
          <p:spPr>
            <a:xfrm>
              <a:off x="5246400" y="2320550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25</a:t>
              </a:r>
              <a:r>
                <a:rPr lang="en" sz="1100"/>
                <a:t>%</a:t>
              </a:r>
              <a:endParaRPr sz="1100"/>
            </a:p>
          </p:txBody>
        </p:sp>
      </p:grpSp>
      <p:sp>
        <p:nvSpPr>
          <p:cNvPr id="394" name="Shape 394"/>
          <p:cNvSpPr txBox="1"/>
          <p:nvPr/>
        </p:nvSpPr>
        <p:spPr>
          <a:xfrm>
            <a:off x="6412051" y="1199324"/>
            <a:ext cx="838200" cy="3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w</a:t>
            </a:r>
            <a:r>
              <a:rPr b="1" baseline="-25000" lang="en">
                <a:solidFill>
                  <a:srgbClr val="0000FF"/>
                </a:solidFill>
              </a:rPr>
              <a:t>t+1</a:t>
            </a:r>
            <a:endParaRPr b="1" baseline="-25000">
              <a:solidFill>
                <a:srgbClr val="0000FF"/>
              </a:solidFill>
            </a:endParaRPr>
          </a:p>
        </p:txBody>
      </p:sp>
      <p:cxnSp>
        <p:nvCxnSpPr>
          <p:cNvPr id="395" name="Shape 395"/>
          <p:cNvCxnSpPr/>
          <p:nvPr/>
        </p:nvCxnSpPr>
        <p:spPr>
          <a:xfrm flipH="1" rot="10800000">
            <a:off x="8008295" y="2082780"/>
            <a:ext cx="1014000" cy="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96" name="Shape 396"/>
          <p:cNvGrpSpPr/>
          <p:nvPr/>
        </p:nvGrpSpPr>
        <p:grpSpPr>
          <a:xfrm>
            <a:off x="2781462" y="2560775"/>
            <a:ext cx="3869825" cy="301663"/>
            <a:chOff x="1257212" y="3540425"/>
            <a:chExt cx="3869825" cy="301663"/>
          </a:xfrm>
        </p:grpSpPr>
        <p:sp>
          <p:nvSpPr>
            <p:cNvPr id="397" name="Shape 397"/>
            <p:cNvSpPr txBox="1"/>
            <p:nvPr/>
          </p:nvSpPr>
          <p:spPr>
            <a:xfrm>
              <a:off x="1257212" y="3540425"/>
              <a:ext cx="1102800" cy="28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38761D"/>
                  </a:solidFill>
                </a:rPr>
                <a:t>⍴</a:t>
              </a:r>
              <a:r>
                <a:rPr baseline="-25000" lang="en">
                  <a:solidFill>
                    <a:srgbClr val="38761D"/>
                  </a:solidFill>
                </a:rPr>
                <a:t>t</a:t>
              </a:r>
              <a:r>
                <a:rPr baseline="-25000" lang="en">
                  <a:solidFill>
                    <a:srgbClr val="9900FF"/>
                  </a:solidFill>
                </a:rPr>
                <a:t> </a:t>
              </a:r>
              <a:r>
                <a:rPr lang="en">
                  <a:solidFill>
                    <a:srgbClr val="9900FF"/>
                  </a:solidFill>
                </a:rPr>
                <a:t> </a:t>
              </a:r>
              <a:r>
                <a:rPr lang="en" sz="1100">
                  <a:solidFill>
                    <a:srgbClr val="38761D"/>
                  </a:solidFill>
                </a:rPr>
                <a:t>0.02</a:t>
              </a:r>
              <a:r>
                <a:rPr baseline="-25000" lang="en" sz="1300">
                  <a:solidFill>
                    <a:srgbClr val="38761D"/>
                  </a:solidFill>
                </a:rPr>
                <a:t> </a:t>
              </a:r>
              <a:r>
                <a:rPr baseline="-25000" lang="en" sz="1300"/>
                <a:t> </a:t>
              </a:r>
              <a:r>
                <a:rPr baseline="-25000" lang="en" sz="1300">
                  <a:solidFill>
                    <a:srgbClr val="9900FF"/>
                  </a:solidFill>
                </a:rPr>
                <a:t>  </a:t>
              </a:r>
              <a:r>
                <a:rPr baseline="-25000" lang="en">
                  <a:solidFill>
                    <a:srgbClr val="9900FF"/>
                  </a:solidFill>
                </a:rPr>
                <a:t>       </a:t>
              </a:r>
              <a:endParaRPr baseline="-25000">
                <a:solidFill>
                  <a:srgbClr val="9900FF"/>
                </a:solidFill>
              </a:endParaRPr>
            </a:p>
          </p:txBody>
        </p:sp>
        <p:sp>
          <p:nvSpPr>
            <p:cNvPr id="398" name="Shape 398"/>
            <p:cNvSpPr txBox="1"/>
            <p:nvPr/>
          </p:nvSpPr>
          <p:spPr>
            <a:xfrm>
              <a:off x="4024237" y="3557688"/>
              <a:ext cx="1102800" cy="28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38761D"/>
                  </a:solidFill>
                </a:rPr>
                <a:t>⍴</a:t>
              </a:r>
              <a:r>
                <a:rPr baseline="-25000" lang="en">
                  <a:solidFill>
                    <a:srgbClr val="38761D"/>
                  </a:solidFill>
                </a:rPr>
                <a:t>t</a:t>
              </a:r>
              <a:r>
                <a:rPr baseline="-25000" lang="en">
                  <a:solidFill>
                    <a:srgbClr val="9900FF"/>
                  </a:solidFill>
                </a:rPr>
                <a:t> </a:t>
              </a:r>
              <a:r>
                <a:rPr lang="en">
                  <a:solidFill>
                    <a:srgbClr val="9900FF"/>
                  </a:solidFill>
                </a:rPr>
                <a:t> </a:t>
              </a:r>
              <a:r>
                <a:rPr lang="en" sz="1100">
                  <a:solidFill>
                    <a:srgbClr val="38761D"/>
                  </a:solidFill>
                </a:rPr>
                <a:t>0.534</a:t>
              </a:r>
              <a:r>
                <a:rPr baseline="-25000" lang="en" sz="1300">
                  <a:solidFill>
                    <a:srgbClr val="9900FF"/>
                  </a:solidFill>
                </a:rPr>
                <a:t>  </a:t>
              </a:r>
              <a:r>
                <a:rPr baseline="-25000" lang="en">
                  <a:solidFill>
                    <a:srgbClr val="9900FF"/>
                  </a:solidFill>
                </a:rPr>
                <a:t>       </a:t>
              </a:r>
              <a:endParaRPr baseline="-25000">
                <a:solidFill>
                  <a:srgbClr val="9900FF"/>
                </a:solidFill>
              </a:endParaRPr>
            </a:p>
          </p:txBody>
        </p:sp>
      </p:grpSp>
      <p:grpSp>
        <p:nvGrpSpPr>
          <p:cNvPr id="399" name="Shape 399"/>
          <p:cNvGrpSpPr/>
          <p:nvPr/>
        </p:nvGrpSpPr>
        <p:grpSpPr>
          <a:xfrm>
            <a:off x="1891213" y="2743987"/>
            <a:ext cx="949012" cy="1487813"/>
            <a:chOff x="2329588" y="1488962"/>
            <a:chExt cx="949012" cy="1487813"/>
          </a:xfrm>
        </p:grpSpPr>
        <p:sp>
          <p:nvSpPr>
            <p:cNvPr id="400" name="Shape 400"/>
            <p:cNvSpPr txBox="1"/>
            <p:nvPr/>
          </p:nvSpPr>
          <p:spPr>
            <a:xfrm>
              <a:off x="2329588" y="1488962"/>
              <a:ext cx="838200" cy="30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B45F06"/>
                  </a:solidFill>
                </a:rPr>
                <a:t>y</a:t>
              </a:r>
              <a:r>
                <a:rPr b="1" baseline="-25000" lang="en">
                  <a:solidFill>
                    <a:srgbClr val="B45F06"/>
                  </a:solidFill>
                </a:rPr>
                <a:t>t</a:t>
              </a:r>
              <a:endParaRPr b="1" baseline="-25000">
                <a:solidFill>
                  <a:srgbClr val="B45F06"/>
                </a:solidFill>
              </a:endParaRPr>
            </a:p>
          </p:txBody>
        </p:sp>
        <p:grpSp>
          <p:nvGrpSpPr>
            <p:cNvPr id="401" name="Shape 401"/>
            <p:cNvGrpSpPr/>
            <p:nvPr/>
          </p:nvGrpSpPr>
          <p:grpSpPr>
            <a:xfrm>
              <a:off x="2495288" y="1882375"/>
              <a:ext cx="783313" cy="1094400"/>
              <a:chOff x="5246388" y="1591725"/>
              <a:chExt cx="783313" cy="1094400"/>
            </a:xfrm>
          </p:grpSpPr>
          <p:grpSp>
            <p:nvGrpSpPr>
              <p:cNvPr id="402" name="Shape 402"/>
              <p:cNvGrpSpPr/>
              <p:nvPr/>
            </p:nvGrpSpPr>
            <p:grpSpPr>
              <a:xfrm>
                <a:off x="5246388" y="1591725"/>
                <a:ext cx="467700" cy="1094400"/>
                <a:chOff x="3437150" y="1585475"/>
                <a:chExt cx="467700" cy="1094400"/>
              </a:xfrm>
            </p:grpSpPr>
            <p:sp>
              <p:nvSpPr>
                <p:cNvPr id="403" name="Shape 403"/>
                <p:cNvSpPr/>
                <p:nvPr/>
              </p:nvSpPr>
              <p:spPr>
                <a:xfrm>
                  <a:off x="3437150" y="1585475"/>
                  <a:ext cx="467700" cy="10944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04" name="Shape 404"/>
                <p:cNvCxnSpPr/>
                <p:nvPr/>
              </p:nvCxnSpPr>
              <p:spPr>
                <a:xfrm>
                  <a:off x="3437156" y="2300419"/>
                  <a:ext cx="464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05" name="Shape 405"/>
                <p:cNvCxnSpPr/>
                <p:nvPr/>
              </p:nvCxnSpPr>
              <p:spPr>
                <a:xfrm>
                  <a:off x="3438956" y="1926094"/>
                  <a:ext cx="464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406" name="Shape 406"/>
              <p:cNvSpPr txBox="1"/>
              <p:nvPr/>
            </p:nvSpPr>
            <p:spPr>
              <a:xfrm>
                <a:off x="5246400" y="1591725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  1</a:t>
                </a:r>
                <a:endParaRPr sz="1100"/>
              </a:p>
            </p:txBody>
          </p:sp>
          <p:sp>
            <p:nvSpPr>
              <p:cNvPr id="407" name="Shape 407"/>
              <p:cNvSpPr txBox="1"/>
              <p:nvPr/>
            </p:nvSpPr>
            <p:spPr>
              <a:xfrm>
                <a:off x="5246400" y="1956138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CC0000"/>
                    </a:solidFill>
                  </a:rPr>
                  <a:t>0.8</a:t>
                </a:r>
                <a:endParaRPr sz="1100">
                  <a:solidFill>
                    <a:srgbClr val="CC0000"/>
                  </a:solidFill>
                </a:endParaRPr>
              </a:p>
            </p:txBody>
          </p:sp>
          <p:sp>
            <p:nvSpPr>
              <p:cNvPr id="408" name="Shape 408"/>
              <p:cNvSpPr txBox="1"/>
              <p:nvPr/>
            </p:nvSpPr>
            <p:spPr>
              <a:xfrm>
                <a:off x="5246400" y="2320550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  </a:t>
                </a:r>
                <a:r>
                  <a:rPr lang="en" sz="1100">
                    <a:solidFill>
                      <a:srgbClr val="38761D"/>
                    </a:solidFill>
                  </a:rPr>
                  <a:t>2</a:t>
                </a:r>
                <a:endParaRPr sz="1100">
                  <a:solidFill>
                    <a:srgbClr val="38761D"/>
                  </a:solidFill>
                </a:endParaRPr>
              </a:p>
            </p:txBody>
          </p:sp>
        </p:grpSp>
      </p:grpSp>
      <p:grpSp>
        <p:nvGrpSpPr>
          <p:cNvPr id="409" name="Shape 409"/>
          <p:cNvGrpSpPr/>
          <p:nvPr/>
        </p:nvGrpSpPr>
        <p:grpSpPr>
          <a:xfrm>
            <a:off x="4713638" y="2743974"/>
            <a:ext cx="949012" cy="1487813"/>
            <a:chOff x="2329588" y="1488962"/>
            <a:chExt cx="949012" cy="1487813"/>
          </a:xfrm>
        </p:grpSpPr>
        <p:sp>
          <p:nvSpPr>
            <p:cNvPr id="410" name="Shape 410"/>
            <p:cNvSpPr txBox="1"/>
            <p:nvPr/>
          </p:nvSpPr>
          <p:spPr>
            <a:xfrm>
              <a:off x="2329588" y="1488962"/>
              <a:ext cx="838200" cy="30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B45F06"/>
                  </a:solidFill>
                </a:rPr>
                <a:t>y</a:t>
              </a:r>
              <a:r>
                <a:rPr b="1" baseline="-25000" lang="en">
                  <a:solidFill>
                    <a:srgbClr val="B45F06"/>
                  </a:solidFill>
                </a:rPr>
                <a:t>t+1</a:t>
              </a:r>
              <a:endParaRPr b="1" baseline="-25000">
                <a:solidFill>
                  <a:srgbClr val="B45F06"/>
                </a:solidFill>
              </a:endParaRPr>
            </a:p>
          </p:txBody>
        </p:sp>
        <p:grpSp>
          <p:nvGrpSpPr>
            <p:cNvPr id="411" name="Shape 411"/>
            <p:cNvGrpSpPr/>
            <p:nvPr/>
          </p:nvGrpSpPr>
          <p:grpSpPr>
            <a:xfrm>
              <a:off x="2495288" y="1882375"/>
              <a:ext cx="783313" cy="1094400"/>
              <a:chOff x="5246388" y="1591725"/>
              <a:chExt cx="783313" cy="1094400"/>
            </a:xfrm>
          </p:grpSpPr>
          <p:grpSp>
            <p:nvGrpSpPr>
              <p:cNvPr id="412" name="Shape 412"/>
              <p:cNvGrpSpPr/>
              <p:nvPr/>
            </p:nvGrpSpPr>
            <p:grpSpPr>
              <a:xfrm>
                <a:off x="5246388" y="1591725"/>
                <a:ext cx="467700" cy="1094400"/>
                <a:chOff x="3437150" y="1585475"/>
                <a:chExt cx="467700" cy="1094400"/>
              </a:xfrm>
            </p:grpSpPr>
            <p:sp>
              <p:nvSpPr>
                <p:cNvPr id="413" name="Shape 413"/>
                <p:cNvSpPr/>
                <p:nvPr/>
              </p:nvSpPr>
              <p:spPr>
                <a:xfrm>
                  <a:off x="3437150" y="1585475"/>
                  <a:ext cx="467700" cy="10944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14" name="Shape 414"/>
                <p:cNvCxnSpPr/>
                <p:nvPr/>
              </p:nvCxnSpPr>
              <p:spPr>
                <a:xfrm>
                  <a:off x="3437156" y="2300419"/>
                  <a:ext cx="464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15" name="Shape 415"/>
                <p:cNvCxnSpPr/>
                <p:nvPr/>
              </p:nvCxnSpPr>
              <p:spPr>
                <a:xfrm>
                  <a:off x="3438956" y="1926094"/>
                  <a:ext cx="464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416" name="Shape 416"/>
              <p:cNvSpPr txBox="1"/>
              <p:nvPr/>
            </p:nvSpPr>
            <p:spPr>
              <a:xfrm>
                <a:off x="5246400" y="1591725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  1</a:t>
                </a:r>
                <a:endParaRPr sz="1100"/>
              </a:p>
            </p:txBody>
          </p:sp>
          <p:sp>
            <p:nvSpPr>
              <p:cNvPr id="417" name="Shape 417"/>
              <p:cNvSpPr txBox="1"/>
              <p:nvPr/>
            </p:nvSpPr>
            <p:spPr>
              <a:xfrm>
                <a:off x="5246400" y="1956138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38761D"/>
                    </a:solidFill>
                  </a:rPr>
                  <a:t>  2</a:t>
                </a:r>
                <a:endParaRPr sz="1100">
                  <a:solidFill>
                    <a:srgbClr val="38761D"/>
                  </a:solidFill>
                </a:endParaRPr>
              </a:p>
            </p:txBody>
          </p:sp>
        </p:grpSp>
      </p:grpSp>
      <p:cxnSp>
        <p:nvCxnSpPr>
          <p:cNvPr id="418" name="Shape 418"/>
          <p:cNvCxnSpPr>
            <a:stCxn id="373" idx="3"/>
          </p:cNvCxnSpPr>
          <p:nvPr/>
        </p:nvCxnSpPr>
        <p:spPr>
          <a:xfrm>
            <a:off x="1827013" y="2108338"/>
            <a:ext cx="850500" cy="596400"/>
          </a:xfrm>
          <a:prstGeom prst="straightConnector1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9" name="Shape 419"/>
          <p:cNvCxnSpPr>
            <a:stCxn id="382" idx="3"/>
          </p:cNvCxnSpPr>
          <p:nvPr/>
        </p:nvCxnSpPr>
        <p:spPr>
          <a:xfrm>
            <a:off x="4594038" y="2125600"/>
            <a:ext cx="893700" cy="588000"/>
          </a:xfrm>
          <a:prstGeom prst="straightConnector1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0" name="Shape 420"/>
          <p:cNvCxnSpPr/>
          <p:nvPr/>
        </p:nvCxnSpPr>
        <p:spPr>
          <a:xfrm flipH="1" rot="10800000">
            <a:off x="5534763" y="3089400"/>
            <a:ext cx="256800" cy="554400"/>
          </a:xfrm>
          <a:prstGeom prst="straightConnector1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1" name="Shape 421"/>
          <p:cNvCxnSpPr/>
          <p:nvPr/>
        </p:nvCxnSpPr>
        <p:spPr>
          <a:xfrm flipH="1" rot="10800000">
            <a:off x="2781438" y="3115800"/>
            <a:ext cx="256800" cy="554400"/>
          </a:xfrm>
          <a:prstGeom prst="straightConnector1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422" name="Shape 422"/>
          <p:cNvGrpSpPr/>
          <p:nvPr/>
        </p:nvGrpSpPr>
        <p:grpSpPr>
          <a:xfrm>
            <a:off x="4650975" y="483738"/>
            <a:ext cx="1377000" cy="494615"/>
            <a:chOff x="4650975" y="483738"/>
            <a:chExt cx="1377000" cy="494615"/>
          </a:xfrm>
        </p:grpSpPr>
        <p:pic>
          <p:nvPicPr>
            <p:cNvPr id="423" name="Shape 423"/>
            <p:cNvPicPr preferRelativeResize="0"/>
            <p:nvPr/>
          </p:nvPicPr>
          <p:blipFill rotWithShape="1">
            <a:blip r:embed="rId7">
              <a:alphaModFix/>
            </a:blip>
            <a:srcRect b="0" l="0" r="85539" t="0"/>
            <a:stretch/>
          </p:blipFill>
          <p:spPr>
            <a:xfrm>
              <a:off x="4650975" y="483738"/>
              <a:ext cx="647400" cy="4946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4" name="Shape 424"/>
            <p:cNvPicPr preferRelativeResize="0"/>
            <p:nvPr/>
          </p:nvPicPr>
          <p:blipFill rotWithShape="1">
            <a:blip r:embed="rId7">
              <a:alphaModFix/>
            </a:blip>
            <a:srcRect b="0" l="30323" r="50678" t="0"/>
            <a:stretch/>
          </p:blipFill>
          <p:spPr>
            <a:xfrm>
              <a:off x="5298375" y="518925"/>
              <a:ext cx="729600" cy="424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5" name="Shape 425"/>
          <p:cNvSpPr/>
          <p:nvPr/>
        </p:nvSpPr>
        <p:spPr>
          <a:xfrm>
            <a:off x="4713642" y="519575"/>
            <a:ext cx="1503300" cy="423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426" name="Shape 4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7" name="Shape 427"/>
          <p:cNvSpPr txBox="1"/>
          <p:nvPr/>
        </p:nvSpPr>
        <p:spPr>
          <a:xfrm>
            <a:off x="3038250" y="2862438"/>
            <a:ext cx="34731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8761D"/>
                </a:solidFill>
              </a:rPr>
              <a:t>Rate of Return</a:t>
            </a:r>
            <a:endParaRPr sz="1600">
              <a:solidFill>
                <a:srgbClr val="38761D"/>
              </a:solidFill>
            </a:endParaRPr>
          </a:p>
        </p:txBody>
      </p:sp>
      <p:sp>
        <p:nvSpPr>
          <p:cNvPr id="428" name="Shape 428"/>
          <p:cNvSpPr txBox="1"/>
          <p:nvPr/>
        </p:nvSpPr>
        <p:spPr>
          <a:xfrm>
            <a:off x="4879350" y="3866213"/>
            <a:ext cx="7833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8761D"/>
                </a:solidFill>
              </a:rPr>
              <a:t>1.17</a:t>
            </a:r>
            <a:endParaRPr sz="1100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Portfolio Value</a:t>
            </a:r>
            <a:endParaRPr/>
          </a:p>
        </p:txBody>
      </p:sp>
      <p:sp>
        <p:nvSpPr>
          <p:cNvPr id="434" name="Shape 434"/>
          <p:cNvSpPr/>
          <p:nvPr/>
        </p:nvSpPr>
        <p:spPr>
          <a:xfrm>
            <a:off x="4744000" y="536987"/>
            <a:ext cx="3778500" cy="388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</a:endParaRPr>
          </a:p>
        </p:txBody>
      </p:sp>
      <p:pic>
        <p:nvPicPr>
          <p:cNvPr id="435" name="Shape 4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1075" y="630425"/>
            <a:ext cx="3656285" cy="20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Shape 436"/>
          <p:cNvSpPr/>
          <p:nvPr/>
        </p:nvSpPr>
        <p:spPr>
          <a:xfrm>
            <a:off x="964025" y="1289887"/>
            <a:ext cx="1682700" cy="3150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437" name="Shape 437"/>
          <p:cNvSpPr/>
          <p:nvPr/>
        </p:nvSpPr>
        <p:spPr>
          <a:xfrm>
            <a:off x="3725888" y="1289887"/>
            <a:ext cx="1682700" cy="3150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</p:txBody>
      </p:sp>
      <p:cxnSp>
        <p:nvCxnSpPr>
          <p:cNvPr id="438" name="Shape 438"/>
          <p:cNvCxnSpPr/>
          <p:nvPr/>
        </p:nvCxnSpPr>
        <p:spPr>
          <a:xfrm flipH="1" rot="10800000">
            <a:off x="2370420" y="2120580"/>
            <a:ext cx="1014000" cy="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39" name="Shape 4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797" y="1593398"/>
            <a:ext cx="287625" cy="281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Shape 4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099" y="1919832"/>
            <a:ext cx="337018" cy="33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Shape 4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928" y="2294641"/>
            <a:ext cx="322311" cy="315212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Shape 442"/>
          <p:cNvSpPr txBox="1"/>
          <p:nvPr/>
        </p:nvSpPr>
        <p:spPr>
          <a:xfrm>
            <a:off x="7517475" y="3859413"/>
            <a:ext cx="1805700" cy="28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FF"/>
                </a:solidFill>
              </a:rPr>
              <a:t>w</a:t>
            </a:r>
            <a:r>
              <a:rPr b="1" baseline="-25000" lang="en" sz="1100">
                <a:solidFill>
                  <a:srgbClr val="0000FF"/>
                </a:solidFill>
              </a:rPr>
              <a:t>t</a:t>
            </a:r>
            <a:r>
              <a:rPr lang="en" sz="1100">
                <a:solidFill>
                  <a:srgbClr val="0000FF"/>
                </a:solidFill>
              </a:rPr>
              <a:t>: Portfolio Vector</a:t>
            </a:r>
            <a:endParaRPr sz="1100">
              <a:solidFill>
                <a:srgbClr val="0000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B45F06"/>
                </a:solidFill>
              </a:rPr>
              <a:t>y</a:t>
            </a:r>
            <a:r>
              <a:rPr b="1" baseline="-25000" lang="en" sz="1100">
                <a:solidFill>
                  <a:srgbClr val="B45F06"/>
                </a:solidFill>
              </a:rPr>
              <a:t>t</a:t>
            </a:r>
            <a:r>
              <a:rPr lang="en" sz="1100">
                <a:solidFill>
                  <a:srgbClr val="B45F06"/>
                </a:solidFill>
              </a:rPr>
              <a:t>: Relative Price Vector</a:t>
            </a:r>
            <a:endParaRPr sz="1100">
              <a:solidFill>
                <a:srgbClr val="B45F06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8761D"/>
                </a:solidFill>
              </a:rPr>
              <a:t>⍴</a:t>
            </a:r>
            <a:r>
              <a:rPr baseline="-25000" lang="en" sz="1100">
                <a:solidFill>
                  <a:srgbClr val="38761D"/>
                </a:solidFill>
              </a:rPr>
              <a:t>t</a:t>
            </a:r>
            <a:r>
              <a:rPr lang="en" sz="1100">
                <a:solidFill>
                  <a:srgbClr val="38761D"/>
                </a:solidFill>
              </a:rPr>
              <a:t>: Rate of Return</a:t>
            </a:r>
            <a:endParaRPr sz="1100">
              <a:solidFill>
                <a:srgbClr val="B45F06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00FF"/>
                </a:solidFill>
              </a:rPr>
              <a:t>p</a:t>
            </a:r>
            <a:r>
              <a:rPr baseline="-25000" lang="en" sz="1100">
                <a:solidFill>
                  <a:srgbClr val="9900FF"/>
                </a:solidFill>
              </a:rPr>
              <a:t>t</a:t>
            </a:r>
            <a:r>
              <a:rPr lang="en" sz="1100">
                <a:solidFill>
                  <a:srgbClr val="9900FF"/>
                </a:solidFill>
              </a:rPr>
              <a:t>: Portfolio Value</a:t>
            </a:r>
            <a:endParaRPr baseline="-25000" sz="1100">
              <a:solidFill>
                <a:srgbClr val="9900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100">
              <a:solidFill>
                <a:srgbClr val="B45F06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100">
              <a:solidFill>
                <a:srgbClr val="B45F06"/>
              </a:solidFill>
            </a:endParaRPr>
          </a:p>
        </p:txBody>
      </p:sp>
      <p:pic>
        <p:nvPicPr>
          <p:cNvPr id="443" name="Shape 4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9199" y="4480050"/>
            <a:ext cx="6546640" cy="38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4" name="Shape 444"/>
          <p:cNvCxnSpPr/>
          <p:nvPr/>
        </p:nvCxnSpPr>
        <p:spPr>
          <a:xfrm rot="10800000">
            <a:off x="964025" y="1053825"/>
            <a:ext cx="6000" cy="343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45" name="Shape 445"/>
          <p:cNvCxnSpPr/>
          <p:nvPr/>
        </p:nvCxnSpPr>
        <p:spPr>
          <a:xfrm rot="10800000">
            <a:off x="3724213" y="1053813"/>
            <a:ext cx="6000" cy="343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46" name="Shape 446"/>
          <p:cNvCxnSpPr/>
          <p:nvPr/>
        </p:nvCxnSpPr>
        <p:spPr>
          <a:xfrm rot="10800000">
            <a:off x="6487775" y="1053825"/>
            <a:ext cx="6000" cy="343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447" name="Shape 447"/>
          <p:cNvGrpSpPr/>
          <p:nvPr/>
        </p:nvGrpSpPr>
        <p:grpSpPr>
          <a:xfrm>
            <a:off x="1043700" y="1575475"/>
            <a:ext cx="783313" cy="1094400"/>
            <a:chOff x="5246388" y="1591725"/>
            <a:chExt cx="783313" cy="1094400"/>
          </a:xfrm>
        </p:grpSpPr>
        <p:grpSp>
          <p:nvGrpSpPr>
            <p:cNvPr id="448" name="Shape 448"/>
            <p:cNvGrpSpPr/>
            <p:nvPr/>
          </p:nvGrpSpPr>
          <p:grpSpPr>
            <a:xfrm>
              <a:off x="5246388" y="1591725"/>
              <a:ext cx="467700" cy="1094400"/>
              <a:chOff x="3437150" y="1585475"/>
              <a:chExt cx="467700" cy="1094400"/>
            </a:xfrm>
          </p:grpSpPr>
          <p:sp>
            <p:nvSpPr>
              <p:cNvPr id="449" name="Shape 449"/>
              <p:cNvSpPr/>
              <p:nvPr/>
            </p:nvSpPr>
            <p:spPr>
              <a:xfrm>
                <a:off x="3437150" y="1585475"/>
                <a:ext cx="467700" cy="10944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50" name="Shape 450"/>
              <p:cNvCxnSpPr/>
              <p:nvPr/>
            </p:nvCxnSpPr>
            <p:spPr>
              <a:xfrm>
                <a:off x="3437156" y="2300419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1" name="Shape 451"/>
              <p:cNvCxnSpPr/>
              <p:nvPr/>
            </p:nvCxnSpPr>
            <p:spPr>
              <a:xfrm>
                <a:off x="3438956" y="1926094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452" name="Shape 452"/>
            <p:cNvSpPr txBox="1"/>
            <p:nvPr/>
          </p:nvSpPr>
          <p:spPr>
            <a:xfrm>
              <a:off x="5246400" y="1591725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50%</a:t>
              </a:r>
              <a:endParaRPr sz="1100"/>
            </a:p>
          </p:txBody>
        </p:sp>
        <p:sp>
          <p:nvSpPr>
            <p:cNvPr id="453" name="Shape 453"/>
            <p:cNvSpPr txBox="1"/>
            <p:nvPr/>
          </p:nvSpPr>
          <p:spPr>
            <a:xfrm>
              <a:off x="5246400" y="1956138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40%</a:t>
              </a:r>
              <a:endParaRPr sz="1100"/>
            </a:p>
          </p:txBody>
        </p:sp>
        <p:sp>
          <p:nvSpPr>
            <p:cNvPr id="454" name="Shape 454"/>
            <p:cNvSpPr txBox="1"/>
            <p:nvPr/>
          </p:nvSpPr>
          <p:spPr>
            <a:xfrm>
              <a:off x="5246400" y="2320550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10%</a:t>
              </a:r>
              <a:endParaRPr sz="1100"/>
            </a:p>
          </p:txBody>
        </p:sp>
      </p:grpSp>
      <p:sp>
        <p:nvSpPr>
          <p:cNvPr id="455" name="Shape 455"/>
          <p:cNvSpPr txBox="1"/>
          <p:nvPr/>
        </p:nvSpPr>
        <p:spPr>
          <a:xfrm>
            <a:off x="878001" y="1182062"/>
            <a:ext cx="838200" cy="3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w</a:t>
            </a:r>
            <a:r>
              <a:rPr b="1" baseline="-25000" lang="en">
                <a:solidFill>
                  <a:srgbClr val="0000FF"/>
                </a:solidFill>
              </a:rPr>
              <a:t>t-1</a:t>
            </a:r>
            <a:endParaRPr b="1" baseline="-25000">
              <a:solidFill>
                <a:srgbClr val="0000FF"/>
              </a:solidFill>
            </a:endParaRPr>
          </a:p>
        </p:txBody>
      </p:sp>
      <p:grpSp>
        <p:nvGrpSpPr>
          <p:cNvPr id="456" name="Shape 456"/>
          <p:cNvGrpSpPr/>
          <p:nvPr/>
        </p:nvGrpSpPr>
        <p:grpSpPr>
          <a:xfrm>
            <a:off x="3810725" y="1592738"/>
            <a:ext cx="783313" cy="1094400"/>
            <a:chOff x="5246388" y="1591725"/>
            <a:chExt cx="783313" cy="1094400"/>
          </a:xfrm>
        </p:grpSpPr>
        <p:grpSp>
          <p:nvGrpSpPr>
            <p:cNvPr id="457" name="Shape 457"/>
            <p:cNvGrpSpPr/>
            <p:nvPr/>
          </p:nvGrpSpPr>
          <p:grpSpPr>
            <a:xfrm>
              <a:off x="5246388" y="1591725"/>
              <a:ext cx="467700" cy="1094400"/>
              <a:chOff x="3437150" y="1585475"/>
              <a:chExt cx="467700" cy="1094400"/>
            </a:xfrm>
          </p:grpSpPr>
          <p:sp>
            <p:nvSpPr>
              <p:cNvPr id="458" name="Shape 458"/>
              <p:cNvSpPr/>
              <p:nvPr/>
            </p:nvSpPr>
            <p:spPr>
              <a:xfrm>
                <a:off x="3437150" y="1585475"/>
                <a:ext cx="467700" cy="10944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59" name="Shape 459"/>
              <p:cNvCxnSpPr/>
              <p:nvPr/>
            </p:nvCxnSpPr>
            <p:spPr>
              <a:xfrm>
                <a:off x="3437156" y="2300419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0" name="Shape 460"/>
              <p:cNvCxnSpPr/>
              <p:nvPr/>
            </p:nvCxnSpPr>
            <p:spPr>
              <a:xfrm>
                <a:off x="3438956" y="1926094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461" name="Shape 461"/>
            <p:cNvSpPr txBox="1"/>
            <p:nvPr/>
          </p:nvSpPr>
          <p:spPr>
            <a:xfrm>
              <a:off x="5246400" y="1591725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30</a:t>
              </a:r>
              <a:r>
                <a:rPr lang="en" sz="1100"/>
                <a:t>%</a:t>
              </a:r>
              <a:endParaRPr sz="1100"/>
            </a:p>
          </p:txBody>
        </p:sp>
        <p:sp>
          <p:nvSpPr>
            <p:cNvPr id="462" name="Shape 462"/>
            <p:cNvSpPr txBox="1"/>
            <p:nvPr/>
          </p:nvSpPr>
          <p:spPr>
            <a:xfrm>
              <a:off x="5246400" y="1956138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50</a:t>
              </a:r>
              <a:r>
                <a:rPr lang="en" sz="1100"/>
                <a:t>%</a:t>
              </a:r>
              <a:endParaRPr sz="1100"/>
            </a:p>
          </p:txBody>
        </p:sp>
        <p:sp>
          <p:nvSpPr>
            <p:cNvPr id="463" name="Shape 463"/>
            <p:cNvSpPr txBox="1"/>
            <p:nvPr/>
          </p:nvSpPr>
          <p:spPr>
            <a:xfrm>
              <a:off x="5246400" y="2320550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20</a:t>
              </a:r>
              <a:r>
                <a:rPr lang="en" sz="1100"/>
                <a:t>%</a:t>
              </a:r>
              <a:endParaRPr sz="1100"/>
            </a:p>
          </p:txBody>
        </p:sp>
      </p:grpSp>
      <p:sp>
        <p:nvSpPr>
          <p:cNvPr id="464" name="Shape 464"/>
          <p:cNvSpPr txBox="1"/>
          <p:nvPr/>
        </p:nvSpPr>
        <p:spPr>
          <a:xfrm>
            <a:off x="3645026" y="1199324"/>
            <a:ext cx="838200" cy="3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w</a:t>
            </a:r>
            <a:r>
              <a:rPr b="1" baseline="-25000" lang="en">
                <a:solidFill>
                  <a:srgbClr val="0000FF"/>
                </a:solidFill>
              </a:rPr>
              <a:t>t</a:t>
            </a:r>
            <a:endParaRPr b="1" baseline="-25000">
              <a:solidFill>
                <a:srgbClr val="0000FF"/>
              </a:solidFill>
            </a:endParaRPr>
          </a:p>
        </p:txBody>
      </p:sp>
      <p:cxnSp>
        <p:nvCxnSpPr>
          <p:cNvPr id="465" name="Shape 465"/>
          <p:cNvCxnSpPr/>
          <p:nvPr/>
        </p:nvCxnSpPr>
        <p:spPr>
          <a:xfrm flipH="1" rot="10800000">
            <a:off x="5241270" y="2082780"/>
            <a:ext cx="1014000" cy="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466" name="Shape 466"/>
          <p:cNvGrpSpPr/>
          <p:nvPr/>
        </p:nvGrpSpPr>
        <p:grpSpPr>
          <a:xfrm>
            <a:off x="6577750" y="1592738"/>
            <a:ext cx="783313" cy="1094400"/>
            <a:chOff x="5246388" y="1591725"/>
            <a:chExt cx="783313" cy="1094400"/>
          </a:xfrm>
        </p:grpSpPr>
        <p:grpSp>
          <p:nvGrpSpPr>
            <p:cNvPr id="467" name="Shape 467"/>
            <p:cNvGrpSpPr/>
            <p:nvPr/>
          </p:nvGrpSpPr>
          <p:grpSpPr>
            <a:xfrm>
              <a:off x="5246388" y="1591725"/>
              <a:ext cx="467700" cy="1094400"/>
              <a:chOff x="3437150" y="1585475"/>
              <a:chExt cx="467700" cy="1094400"/>
            </a:xfrm>
          </p:grpSpPr>
          <p:sp>
            <p:nvSpPr>
              <p:cNvPr id="468" name="Shape 468"/>
              <p:cNvSpPr/>
              <p:nvPr/>
            </p:nvSpPr>
            <p:spPr>
              <a:xfrm>
                <a:off x="3437150" y="1585475"/>
                <a:ext cx="467700" cy="10944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69" name="Shape 469"/>
              <p:cNvCxnSpPr/>
              <p:nvPr/>
            </p:nvCxnSpPr>
            <p:spPr>
              <a:xfrm>
                <a:off x="3437156" y="2300419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0" name="Shape 470"/>
              <p:cNvCxnSpPr/>
              <p:nvPr/>
            </p:nvCxnSpPr>
            <p:spPr>
              <a:xfrm>
                <a:off x="3438956" y="1926094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471" name="Shape 471"/>
            <p:cNvSpPr txBox="1"/>
            <p:nvPr/>
          </p:nvSpPr>
          <p:spPr>
            <a:xfrm>
              <a:off x="5246400" y="1591725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35</a:t>
              </a:r>
              <a:r>
                <a:rPr lang="en" sz="1100"/>
                <a:t>%</a:t>
              </a:r>
              <a:endParaRPr sz="1100"/>
            </a:p>
          </p:txBody>
        </p:sp>
        <p:sp>
          <p:nvSpPr>
            <p:cNvPr id="472" name="Shape 472"/>
            <p:cNvSpPr txBox="1"/>
            <p:nvPr/>
          </p:nvSpPr>
          <p:spPr>
            <a:xfrm>
              <a:off x="5246400" y="1956138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40%</a:t>
              </a:r>
              <a:endParaRPr sz="1100"/>
            </a:p>
          </p:txBody>
        </p:sp>
        <p:sp>
          <p:nvSpPr>
            <p:cNvPr id="473" name="Shape 473"/>
            <p:cNvSpPr txBox="1"/>
            <p:nvPr/>
          </p:nvSpPr>
          <p:spPr>
            <a:xfrm>
              <a:off x="5246400" y="2320550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25</a:t>
              </a:r>
              <a:r>
                <a:rPr lang="en" sz="1100"/>
                <a:t>%</a:t>
              </a:r>
              <a:endParaRPr sz="1100"/>
            </a:p>
          </p:txBody>
        </p:sp>
      </p:grpSp>
      <p:sp>
        <p:nvSpPr>
          <p:cNvPr id="474" name="Shape 474"/>
          <p:cNvSpPr txBox="1"/>
          <p:nvPr/>
        </p:nvSpPr>
        <p:spPr>
          <a:xfrm>
            <a:off x="6412051" y="1199324"/>
            <a:ext cx="838200" cy="3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w</a:t>
            </a:r>
            <a:r>
              <a:rPr b="1" baseline="-25000" lang="en">
                <a:solidFill>
                  <a:srgbClr val="0000FF"/>
                </a:solidFill>
              </a:rPr>
              <a:t>t+1</a:t>
            </a:r>
            <a:endParaRPr b="1" baseline="-25000">
              <a:solidFill>
                <a:srgbClr val="0000FF"/>
              </a:solidFill>
            </a:endParaRPr>
          </a:p>
        </p:txBody>
      </p:sp>
      <p:cxnSp>
        <p:nvCxnSpPr>
          <p:cNvPr id="475" name="Shape 475"/>
          <p:cNvCxnSpPr/>
          <p:nvPr/>
        </p:nvCxnSpPr>
        <p:spPr>
          <a:xfrm flipH="1" rot="10800000">
            <a:off x="8008295" y="2082780"/>
            <a:ext cx="1014000" cy="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6" name="Shape 476"/>
          <p:cNvSpPr txBox="1"/>
          <p:nvPr/>
        </p:nvSpPr>
        <p:spPr>
          <a:xfrm>
            <a:off x="964024" y="4025025"/>
            <a:ext cx="11028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p</a:t>
            </a:r>
            <a:r>
              <a:rPr baseline="-25000" lang="en">
                <a:solidFill>
                  <a:srgbClr val="9900FF"/>
                </a:solidFill>
              </a:rPr>
              <a:t>t-1 </a:t>
            </a:r>
            <a:r>
              <a:rPr lang="en">
                <a:solidFill>
                  <a:srgbClr val="9900FF"/>
                </a:solidFill>
              </a:rPr>
              <a:t> </a:t>
            </a:r>
            <a:r>
              <a:rPr lang="en" sz="1100"/>
              <a:t>$10.00</a:t>
            </a:r>
            <a:r>
              <a:rPr baseline="-25000" lang="en" sz="1300"/>
              <a:t>  </a:t>
            </a:r>
            <a:r>
              <a:rPr baseline="-25000" lang="en" sz="1300">
                <a:solidFill>
                  <a:srgbClr val="9900FF"/>
                </a:solidFill>
              </a:rPr>
              <a:t>  </a:t>
            </a:r>
            <a:r>
              <a:rPr baseline="-25000" lang="en">
                <a:solidFill>
                  <a:srgbClr val="9900FF"/>
                </a:solidFill>
              </a:rPr>
              <a:t>       </a:t>
            </a:r>
            <a:endParaRPr baseline="-25000">
              <a:solidFill>
                <a:srgbClr val="9900FF"/>
              </a:solidFill>
            </a:endParaRPr>
          </a:p>
        </p:txBody>
      </p:sp>
      <p:sp>
        <p:nvSpPr>
          <p:cNvPr id="477" name="Shape 477"/>
          <p:cNvSpPr txBox="1"/>
          <p:nvPr/>
        </p:nvSpPr>
        <p:spPr>
          <a:xfrm>
            <a:off x="3731049" y="4042288"/>
            <a:ext cx="11028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p</a:t>
            </a:r>
            <a:r>
              <a:rPr baseline="-25000" lang="en">
                <a:solidFill>
                  <a:srgbClr val="9900FF"/>
                </a:solidFill>
              </a:rPr>
              <a:t>t </a:t>
            </a:r>
            <a:r>
              <a:rPr lang="en">
                <a:solidFill>
                  <a:srgbClr val="9900FF"/>
                </a:solidFill>
              </a:rPr>
              <a:t> </a:t>
            </a:r>
            <a:r>
              <a:rPr lang="en" sz="1100">
                <a:solidFill>
                  <a:srgbClr val="38761D"/>
                </a:solidFill>
              </a:rPr>
              <a:t>$10.20</a:t>
            </a:r>
            <a:r>
              <a:rPr baseline="-25000" lang="en" sz="1300"/>
              <a:t>  </a:t>
            </a:r>
            <a:r>
              <a:rPr baseline="-25000" lang="en" sz="1300">
                <a:solidFill>
                  <a:srgbClr val="9900FF"/>
                </a:solidFill>
              </a:rPr>
              <a:t>  </a:t>
            </a:r>
            <a:r>
              <a:rPr baseline="-25000" lang="en">
                <a:solidFill>
                  <a:srgbClr val="9900FF"/>
                </a:solidFill>
              </a:rPr>
              <a:t>       </a:t>
            </a:r>
            <a:endParaRPr baseline="-25000">
              <a:solidFill>
                <a:srgbClr val="9900FF"/>
              </a:solidFill>
            </a:endParaRPr>
          </a:p>
        </p:txBody>
      </p:sp>
      <p:sp>
        <p:nvSpPr>
          <p:cNvPr id="478" name="Shape 478"/>
          <p:cNvSpPr txBox="1"/>
          <p:nvPr/>
        </p:nvSpPr>
        <p:spPr>
          <a:xfrm>
            <a:off x="6523849" y="4072213"/>
            <a:ext cx="11028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p</a:t>
            </a:r>
            <a:r>
              <a:rPr baseline="-25000" lang="en">
                <a:solidFill>
                  <a:srgbClr val="9900FF"/>
                </a:solidFill>
              </a:rPr>
              <a:t>t +1</a:t>
            </a:r>
            <a:r>
              <a:rPr lang="en">
                <a:solidFill>
                  <a:srgbClr val="9900FF"/>
                </a:solidFill>
              </a:rPr>
              <a:t> </a:t>
            </a:r>
            <a:r>
              <a:rPr lang="en" sz="1100">
                <a:solidFill>
                  <a:srgbClr val="38761D"/>
                </a:solidFill>
              </a:rPr>
              <a:t>$15.65</a:t>
            </a:r>
            <a:r>
              <a:rPr baseline="-25000" lang="en" sz="1300"/>
              <a:t>  </a:t>
            </a:r>
            <a:r>
              <a:rPr baseline="-25000" lang="en" sz="1300">
                <a:solidFill>
                  <a:srgbClr val="9900FF"/>
                </a:solidFill>
              </a:rPr>
              <a:t>  </a:t>
            </a:r>
            <a:r>
              <a:rPr baseline="-25000" lang="en">
                <a:solidFill>
                  <a:srgbClr val="9900FF"/>
                </a:solidFill>
              </a:rPr>
              <a:t>       </a:t>
            </a:r>
            <a:endParaRPr baseline="-25000">
              <a:solidFill>
                <a:srgbClr val="9900FF"/>
              </a:solidFill>
            </a:endParaRPr>
          </a:p>
        </p:txBody>
      </p:sp>
      <p:grpSp>
        <p:nvGrpSpPr>
          <p:cNvPr id="479" name="Shape 479"/>
          <p:cNvGrpSpPr/>
          <p:nvPr/>
        </p:nvGrpSpPr>
        <p:grpSpPr>
          <a:xfrm>
            <a:off x="1891213" y="2743987"/>
            <a:ext cx="949012" cy="1487813"/>
            <a:chOff x="2329588" y="1488962"/>
            <a:chExt cx="949012" cy="1487813"/>
          </a:xfrm>
        </p:grpSpPr>
        <p:sp>
          <p:nvSpPr>
            <p:cNvPr id="480" name="Shape 480"/>
            <p:cNvSpPr txBox="1"/>
            <p:nvPr/>
          </p:nvSpPr>
          <p:spPr>
            <a:xfrm>
              <a:off x="2329588" y="1488962"/>
              <a:ext cx="838200" cy="30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B45F06"/>
                  </a:solidFill>
                </a:rPr>
                <a:t>y</a:t>
              </a:r>
              <a:r>
                <a:rPr b="1" baseline="-25000" lang="en">
                  <a:solidFill>
                    <a:srgbClr val="B45F06"/>
                  </a:solidFill>
                </a:rPr>
                <a:t>t</a:t>
              </a:r>
              <a:endParaRPr b="1" baseline="-25000">
                <a:solidFill>
                  <a:srgbClr val="B45F06"/>
                </a:solidFill>
              </a:endParaRPr>
            </a:p>
          </p:txBody>
        </p:sp>
        <p:grpSp>
          <p:nvGrpSpPr>
            <p:cNvPr id="481" name="Shape 481"/>
            <p:cNvGrpSpPr/>
            <p:nvPr/>
          </p:nvGrpSpPr>
          <p:grpSpPr>
            <a:xfrm>
              <a:off x="2495288" y="1882375"/>
              <a:ext cx="783313" cy="1094400"/>
              <a:chOff x="5246388" y="1591725"/>
              <a:chExt cx="783313" cy="1094400"/>
            </a:xfrm>
          </p:grpSpPr>
          <p:grpSp>
            <p:nvGrpSpPr>
              <p:cNvPr id="482" name="Shape 482"/>
              <p:cNvGrpSpPr/>
              <p:nvPr/>
            </p:nvGrpSpPr>
            <p:grpSpPr>
              <a:xfrm>
                <a:off x="5246388" y="1591725"/>
                <a:ext cx="467700" cy="1094400"/>
                <a:chOff x="3437150" y="1585475"/>
                <a:chExt cx="467700" cy="1094400"/>
              </a:xfrm>
            </p:grpSpPr>
            <p:sp>
              <p:nvSpPr>
                <p:cNvPr id="483" name="Shape 483"/>
                <p:cNvSpPr/>
                <p:nvPr/>
              </p:nvSpPr>
              <p:spPr>
                <a:xfrm>
                  <a:off x="3437150" y="1585475"/>
                  <a:ext cx="467700" cy="10944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84" name="Shape 484"/>
                <p:cNvCxnSpPr/>
                <p:nvPr/>
              </p:nvCxnSpPr>
              <p:spPr>
                <a:xfrm>
                  <a:off x="3437156" y="2300419"/>
                  <a:ext cx="464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85" name="Shape 485"/>
                <p:cNvCxnSpPr/>
                <p:nvPr/>
              </p:nvCxnSpPr>
              <p:spPr>
                <a:xfrm>
                  <a:off x="3438956" y="1926094"/>
                  <a:ext cx="464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486" name="Shape 486"/>
              <p:cNvSpPr txBox="1"/>
              <p:nvPr/>
            </p:nvSpPr>
            <p:spPr>
              <a:xfrm>
                <a:off x="5246400" y="1591725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  1</a:t>
                </a:r>
                <a:endParaRPr sz="1100"/>
              </a:p>
            </p:txBody>
          </p:sp>
          <p:sp>
            <p:nvSpPr>
              <p:cNvPr id="487" name="Shape 487"/>
              <p:cNvSpPr txBox="1"/>
              <p:nvPr/>
            </p:nvSpPr>
            <p:spPr>
              <a:xfrm>
                <a:off x="5246400" y="1956138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CC0000"/>
                    </a:solidFill>
                  </a:rPr>
                  <a:t>0.8</a:t>
                </a:r>
                <a:endParaRPr sz="1100">
                  <a:solidFill>
                    <a:srgbClr val="CC0000"/>
                  </a:solidFill>
                </a:endParaRPr>
              </a:p>
            </p:txBody>
          </p:sp>
          <p:sp>
            <p:nvSpPr>
              <p:cNvPr id="488" name="Shape 488"/>
              <p:cNvSpPr txBox="1"/>
              <p:nvPr/>
            </p:nvSpPr>
            <p:spPr>
              <a:xfrm>
                <a:off x="5246400" y="2320550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  </a:t>
                </a:r>
                <a:r>
                  <a:rPr lang="en" sz="1100">
                    <a:solidFill>
                      <a:srgbClr val="38761D"/>
                    </a:solidFill>
                  </a:rPr>
                  <a:t>2</a:t>
                </a:r>
                <a:endParaRPr sz="1100">
                  <a:solidFill>
                    <a:srgbClr val="38761D"/>
                  </a:solidFill>
                </a:endParaRPr>
              </a:p>
            </p:txBody>
          </p:sp>
        </p:grpSp>
      </p:grpSp>
      <p:grpSp>
        <p:nvGrpSpPr>
          <p:cNvPr id="489" name="Shape 489"/>
          <p:cNvGrpSpPr/>
          <p:nvPr/>
        </p:nvGrpSpPr>
        <p:grpSpPr>
          <a:xfrm>
            <a:off x="4713638" y="2743974"/>
            <a:ext cx="949012" cy="1487813"/>
            <a:chOff x="2329588" y="1488962"/>
            <a:chExt cx="949012" cy="1487813"/>
          </a:xfrm>
        </p:grpSpPr>
        <p:sp>
          <p:nvSpPr>
            <p:cNvPr id="490" name="Shape 490"/>
            <p:cNvSpPr txBox="1"/>
            <p:nvPr/>
          </p:nvSpPr>
          <p:spPr>
            <a:xfrm>
              <a:off x="2329588" y="1488962"/>
              <a:ext cx="838200" cy="30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B45F06"/>
                  </a:solidFill>
                </a:rPr>
                <a:t>y</a:t>
              </a:r>
              <a:r>
                <a:rPr b="1" baseline="-25000" lang="en">
                  <a:solidFill>
                    <a:srgbClr val="B45F06"/>
                  </a:solidFill>
                </a:rPr>
                <a:t>t+1</a:t>
              </a:r>
              <a:endParaRPr b="1" baseline="-25000">
                <a:solidFill>
                  <a:srgbClr val="B45F06"/>
                </a:solidFill>
              </a:endParaRPr>
            </a:p>
          </p:txBody>
        </p:sp>
        <p:grpSp>
          <p:nvGrpSpPr>
            <p:cNvPr id="491" name="Shape 491"/>
            <p:cNvGrpSpPr/>
            <p:nvPr/>
          </p:nvGrpSpPr>
          <p:grpSpPr>
            <a:xfrm>
              <a:off x="2495288" y="1882375"/>
              <a:ext cx="783313" cy="1094400"/>
              <a:chOff x="5246388" y="1591725"/>
              <a:chExt cx="783313" cy="1094400"/>
            </a:xfrm>
          </p:grpSpPr>
          <p:grpSp>
            <p:nvGrpSpPr>
              <p:cNvPr id="492" name="Shape 492"/>
              <p:cNvGrpSpPr/>
              <p:nvPr/>
            </p:nvGrpSpPr>
            <p:grpSpPr>
              <a:xfrm>
                <a:off x="5246388" y="1591725"/>
                <a:ext cx="467700" cy="1094400"/>
                <a:chOff x="3437150" y="1585475"/>
                <a:chExt cx="467700" cy="1094400"/>
              </a:xfrm>
            </p:grpSpPr>
            <p:sp>
              <p:nvSpPr>
                <p:cNvPr id="493" name="Shape 493"/>
                <p:cNvSpPr/>
                <p:nvPr/>
              </p:nvSpPr>
              <p:spPr>
                <a:xfrm>
                  <a:off x="3437150" y="1585475"/>
                  <a:ext cx="467700" cy="10944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494" name="Shape 494"/>
                <p:cNvCxnSpPr/>
                <p:nvPr/>
              </p:nvCxnSpPr>
              <p:spPr>
                <a:xfrm>
                  <a:off x="3437156" y="2300419"/>
                  <a:ext cx="464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95" name="Shape 495"/>
                <p:cNvCxnSpPr/>
                <p:nvPr/>
              </p:nvCxnSpPr>
              <p:spPr>
                <a:xfrm>
                  <a:off x="3438956" y="1926094"/>
                  <a:ext cx="464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496" name="Shape 496"/>
              <p:cNvSpPr txBox="1"/>
              <p:nvPr/>
            </p:nvSpPr>
            <p:spPr>
              <a:xfrm>
                <a:off x="5246400" y="1591725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  1</a:t>
                </a:r>
                <a:endParaRPr sz="1100"/>
              </a:p>
            </p:txBody>
          </p:sp>
          <p:sp>
            <p:nvSpPr>
              <p:cNvPr id="497" name="Shape 497"/>
              <p:cNvSpPr txBox="1"/>
              <p:nvPr/>
            </p:nvSpPr>
            <p:spPr>
              <a:xfrm>
                <a:off x="5246400" y="1956138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38761D"/>
                    </a:solidFill>
                  </a:rPr>
                  <a:t>  2</a:t>
                </a:r>
                <a:endParaRPr sz="1100">
                  <a:solidFill>
                    <a:srgbClr val="38761D"/>
                  </a:solidFill>
                </a:endParaRPr>
              </a:p>
            </p:txBody>
          </p:sp>
        </p:grpSp>
      </p:grpSp>
      <p:cxnSp>
        <p:nvCxnSpPr>
          <p:cNvPr id="498" name="Shape 498"/>
          <p:cNvCxnSpPr/>
          <p:nvPr/>
        </p:nvCxnSpPr>
        <p:spPr>
          <a:xfrm flipH="1" rot="10800000">
            <a:off x="2681883" y="4309430"/>
            <a:ext cx="1014000" cy="420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9" name="Shape 499"/>
          <p:cNvCxnSpPr/>
          <p:nvPr/>
        </p:nvCxnSpPr>
        <p:spPr>
          <a:xfrm flipH="1" rot="10800000">
            <a:off x="5509845" y="4309430"/>
            <a:ext cx="1014000" cy="420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0" name="Shape 5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1" name="Shape 501"/>
          <p:cNvSpPr txBox="1"/>
          <p:nvPr/>
        </p:nvSpPr>
        <p:spPr>
          <a:xfrm>
            <a:off x="2781462" y="2560775"/>
            <a:ext cx="11028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⍴</a:t>
            </a:r>
            <a:r>
              <a:rPr baseline="-25000" lang="en">
                <a:solidFill>
                  <a:srgbClr val="38761D"/>
                </a:solidFill>
              </a:rPr>
              <a:t>t</a:t>
            </a:r>
            <a:r>
              <a:rPr baseline="-25000" lang="en">
                <a:solidFill>
                  <a:srgbClr val="9900FF"/>
                </a:solidFill>
              </a:rPr>
              <a:t> </a:t>
            </a:r>
            <a:r>
              <a:rPr lang="en">
                <a:solidFill>
                  <a:srgbClr val="9900FF"/>
                </a:solidFill>
              </a:rPr>
              <a:t> </a:t>
            </a:r>
            <a:r>
              <a:rPr lang="en" sz="1100">
                <a:solidFill>
                  <a:srgbClr val="38761D"/>
                </a:solidFill>
              </a:rPr>
              <a:t>0.02</a:t>
            </a:r>
            <a:r>
              <a:rPr baseline="-25000" lang="en" sz="1300">
                <a:solidFill>
                  <a:srgbClr val="38761D"/>
                </a:solidFill>
              </a:rPr>
              <a:t> </a:t>
            </a:r>
            <a:r>
              <a:rPr baseline="-25000" lang="en" sz="1300"/>
              <a:t> </a:t>
            </a:r>
            <a:r>
              <a:rPr baseline="-25000" lang="en" sz="1300">
                <a:solidFill>
                  <a:srgbClr val="9900FF"/>
                </a:solidFill>
              </a:rPr>
              <a:t>  </a:t>
            </a:r>
            <a:r>
              <a:rPr baseline="-25000" lang="en">
                <a:solidFill>
                  <a:srgbClr val="9900FF"/>
                </a:solidFill>
              </a:rPr>
              <a:t>       </a:t>
            </a:r>
            <a:endParaRPr baseline="-25000">
              <a:solidFill>
                <a:srgbClr val="9900FF"/>
              </a:solidFill>
            </a:endParaRPr>
          </a:p>
        </p:txBody>
      </p:sp>
      <p:sp>
        <p:nvSpPr>
          <p:cNvPr id="502" name="Shape 502"/>
          <p:cNvSpPr txBox="1"/>
          <p:nvPr/>
        </p:nvSpPr>
        <p:spPr>
          <a:xfrm>
            <a:off x="970025" y="3468600"/>
            <a:ext cx="34731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00FF"/>
                </a:solidFill>
              </a:rPr>
              <a:t>Portfolio </a:t>
            </a:r>
            <a:endParaRPr sz="1600">
              <a:solidFill>
                <a:srgbClr val="9900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00FF"/>
                </a:solidFill>
              </a:rPr>
              <a:t>Value</a:t>
            </a:r>
            <a:endParaRPr sz="1600">
              <a:solidFill>
                <a:srgbClr val="9900FF"/>
              </a:solidFill>
            </a:endParaRPr>
          </a:p>
        </p:txBody>
      </p:sp>
      <p:sp>
        <p:nvSpPr>
          <p:cNvPr id="503" name="Shape 503"/>
          <p:cNvSpPr txBox="1"/>
          <p:nvPr/>
        </p:nvSpPr>
        <p:spPr>
          <a:xfrm>
            <a:off x="4879350" y="3866213"/>
            <a:ext cx="7833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8761D"/>
                </a:solidFill>
              </a:rPr>
              <a:t>1.17</a:t>
            </a:r>
            <a:endParaRPr sz="1100">
              <a:solidFill>
                <a:srgbClr val="38761D"/>
              </a:solidFill>
            </a:endParaRPr>
          </a:p>
        </p:txBody>
      </p:sp>
      <p:sp>
        <p:nvSpPr>
          <p:cNvPr id="504" name="Shape 504"/>
          <p:cNvSpPr txBox="1"/>
          <p:nvPr/>
        </p:nvSpPr>
        <p:spPr>
          <a:xfrm>
            <a:off x="5548487" y="2578038"/>
            <a:ext cx="11028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⍴</a:t>
            </a:r>
            <a:r>
              <a:rPr baseline="-25000" lang="en">
                <a:solidFill>
                  <a:srgbClr val="38761D"/>
                </a:solidFill>
              </a:rPr>
              <a:t>t</a:t>
            </a:r>
            <a:r>
              <a:rPr baseline="-25000" lang="en">
                <a:solidFill>
                  <a:srgbClr val="9900FF"/>
                </a:solidFill>
              </a:rPr>
              <a:t> </a:t>
            </a:r>
            <a:r>
              <a:rPr lang="en">
                <a:solidFill>
                  <a:srgbClr val="9900FF"/>
                </a:solidFill>
              </a:rPr>
              <a:t> </a:t>
            </a:r>
            <a:r>
              <a:rPr lang="en" sz="1100">
                <a:solidFill>
                  <a:srgbClr val="38761D"/>
                </a:solidFill>
              </a:rPr>
              <a:t>0.534</a:t>
            </a:r>
            <a:r>
              <a:rPr baseline="-25000" lang="en" sz="1300">
                <a:solidFill>
                  <a:srgbClr val="9900FF"/>
                </a:solidFill>
              </a:rPr>
              <a:t>  </a:t>
            </a:r>
            <a:r>
              <a:rPr baseline="-25000" lang="en">
                <a:solidFill>
                  <a:srgbClr val="9900FF"/>
                </a:solidFill>
              </a:rPr>
              <a:t>       </a:t>
            </a:r>
            <a:endParaRPr baseline="-2500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/>
        </p:nvSpPr>
        <p:spPr>
          <a:xfrm>
            <a:off x="2835450" y="2880875"/>
            <a:ext cx="34731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8761D"/>
                </a:solidFill>
              </a:rPr>
              <a:t>Log </a:t>
            </a:r>
            <a:r>
              <a:rPr lang="en" sz="1600">
                <a:solidFill>
                  <a:srgbClr val="38761D"/>
                </a:solidFill>
              </a:rPr>
              <a:t>Rate of Return</a:t>
            </a:r>
            <a:endParaRPr sz="1600">
              <a:solidFill>
                <a:srgbClr val="38761D"/>
              </a:solidFill>
            </a:endParaRPr>
          </a:p>
        </p:txBody>
      </p:sp>
      <p:sp>
        <p:nvSpPr>
          <p:cNvPr id="510" name="Shape 5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Logarithmic Rate of Return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11" name="Shape 511"/>
          <p:cNvCxnSpPr/>
          <p:nvPr/>
        </p:nvCxnSpPr>
        <p:spPr>
          <a:xfrm flipH="1" rot="10800000">
            <a:off x="2370420" y="2120580"/>
            <a:ext cx="1014000" cy="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512" name="Shape 5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797" y="1593398"/>
            <a:ext cx="287625" cy="281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Shape 5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099" y="1919832"/>
            <a:ext cx="337018" cy="33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Shape 5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928" y="2294641"/>
            <a:ext cx="322311" cy="315212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Shape 515"/>
          <p:cNvSpPr txBox="1"/>
          <p:nvPr/>
        </p:nvSpPr>
        <p:spPr>
          <a:xfrm>
            <a:off x="7517475" y="3859413"/>
            <a:ext cx="1805700" cy="28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FF"/>
                </a:solidFill>
              </a:rPr>
              <a:t>w</a:t>
            </a:r>
            <a:r>
              <a:rPr b="1" baseline="-25000" lang="en" sz="1100">
                <a:solidFill>
                  <a:srgbClr val="0000FF"/>
                </a:solidFill>
              </a:rPr>
              <a:t>t</a:t>
            </a:r>
            <a:r>
              <a:rPr lang="en" sz="1100">
                <a:solidFill>
                  <a:srgbClr val="0000FF"/>
                </a:solidFill>
              </a:rPr>
              <a:t>: Portfolio Vector</a:t>
            </a:r>
            <a:endParaRPr sz="1100">
              <a:solidFill>
                <a:srgbClr val="0000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B45F06"/>
                </a:solidFill>
              </a:rPr>
              <a:t>y</a:t>
            </a:r>
            <a:r>
              <a:rPr b="1" baseline="-25000" lang="en" sz="1100">
                <a:solidFill>
                  <a:srgbClr val="B45F06"/>
                </a:solidFill>
              </a:rPr>
              <a:t>t</a:t>
            </a:r>
            <a:r>
              <a:rPr lang="en" sz="1100">
                <a:solidFill>
                  <a:srgbClr val="B45F06"/>
                </a:solidFill>
              </a:rPr>
              <a:t>: Relative Price Vector</a:t>
            </a:r>
            <a:endParaRPr sz="1100">
              <a:solidFill>
                <a:srgbClr val="B45F06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8761D"/>
                </a:solidFill>
              </a:rPr>
              <a:t>r</a:t>
            </a:r>
            <a:r>
              <a:rPr baseline="-25000" lang="en" sz="1100">
                <a:solidFill>
                  <a:srgbClr val="38761D"/>
                </a:solidFill>
              </a:rPr>
              <a:t>t</a:t>
            </a:r>
            <a:r>
              <a:rPr lang="en" sz="1100">
                <a:solidFill>
                  <a:srgbClr val="38761D"/>
                </a:solidFill>
              </a:rPr>
              <a:t>: Log Rate of Return</a:t>
            </a:r>
            <a:endParaRPr sz="1100">
              <a:solidFill>
                <a:srgbClr val="38761D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9900FF"/>
                </a:solidFill>
              </a:rPr>
              <a:t>p</a:t>
            </a:r>
            <a:r>
              <a:rPr baseline="-25000" lang="en" sz="1100">
                <a:solidFill>
                  <a:srgbClr val="9900FF"/>
                </a:solidFill>
              </a:rPr>
              <a:t>t</a:t>
            </a:r>
            <a:r>
              <a:rPr lang="en" sz="1100">
                <a:solidFill>
                  <a:srgbClr val="9900FF"/>
                </a:solidFill>
              </a:rPr>
              <a:t>: Portfolio Value</a:t>
            </a:r>
            <a:endParaRPr sz="1100">
              <a:solidFill>
                <a:srgbClr val="38761D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B45F06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100">
              <a:solidFill>
                <a:srgbClr val="B45F06"/>
              </a:solidFill>
            </a:endParaRPr>
          </a:p>
        </p:txBody>
      </p:sp>
      <p:pic>
        <p:nvPicPr>
          <p:cNvPr id="516" name="Shape 5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199" y="4480050"/>
            <a:ext cx="6546640" cy="38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7" name="Shape 517"/>
          <p:cNvCxnSpPr/>
          <p:nvPr/>
        </p:nvCxnSpPr>
        <p:spPr>
          <a:xfrm rot="10800000">
            <a:off x="964025" y="1053825"/>
            <a:ext cx="6000" cy="343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18" name="Shape 518"/>
          <p:cNvCxnSpPr/>
          <p:nvPr/>
        </p:nvCxnSpPr>
        <p:spPr>
          <a:xfrm rot="10800000">
            <a:off x="3724213" y="1053813"/>
            <a:ext cx="6000" cy="343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19" name="Shape 519"/>
          <p:cNvCxnSpPr/>
          <p:nvPr/>
        </p:nvCxnSpPr>
        <p:spPr>
          <a:xfrm rot="10800000">
            <a:off x="6487775" y="1053825"/>
            <a:ext cx="6000" cy="343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520" name="Shape 520"/>
          <p:cNvGrpSpPr/>
          <p:nvPr/>
        </p:nvGrpSpPr>
        <p:grpSpPr>
          <a:xfrm>
            <a:off x="1043700" y="1575475"/>
            <a:ext cx="783313" cy="1094400"/>
            <a:chOff x="5246388" y="1591725"/>
            <a:chExt cx="783313" cy="1094400"/>
          </a:xfrm>
        </p:grpSpPr>
        <p:grpSp>
          <p:nvGrpSpPr>
            <p:cNvPr id="521" name="Shape 521"/>
            <p:cNvGrpSpPr/>
            <p:nvPr/>
          </p:nvGrpSpPr>
          <p:grpSpPr>
            <a:xfrm>
              <a:off x="5246388" y="1591725"/>
              <a:ext cx="467700" cy="1094400"/>
              <a:chOff x="3437150" y="1585475"/>
              <a:chExt cx="467700" cy="1094400"/>
            </a:xfrm>
          </p:grpSpPr>
          <p:sp>
            <p:nvSpPr>
              <p:cNvPr id="522" name="Shape 522"/>
              <p:cNvSpPr/>
              <p:nvPr/>
            </p:nvSpPr>
            <p:spPr>
              <a:xfrm>
                <a:off x="3437150" y="1585475"/>
                <a:ext cx="467700" cy="10944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23" name="Shape 523"/>
              <p:cNvCxnSpPr/>
              <p:nvPr/>
            </p:nvCxnSpPr>
            <p:spPr>
              <a:xfrm>
                <a:off x="3437156" y="2300419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4" name="Shape 524"/>
              <p:cNvCxnSpPr/>
              <p:nvPr/>
            </p:nvCxnSpPr>
            <p:spPr>
              <a:xfrm>
                <a:off x="3438956" y="1926094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525" name="Shape 525"/>
            <p:cNvSpPr txBox="1"/>
            <p:nvPr/>
          </p:nvSpPr>
          <p:spPr>
            <a:xfrm>
              <a:off x="5246400" y="1591725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50%</a:t>
              </a:r>
              <a:endParaRPr sz="1100"/>
            </a:p>
          </p:txBody>
        </p:sp>
        <p:sp>
          <p:nvSpPr>
            <p:cNvPr id="526" name="Shape 526"/>
            <p:cNvSpPr txBox="1"/>
            <p:nvPr/>
          </p:nvSpPr>
          <p:spPr>
            <a:xfrm>
              <a:off x="5246400" y="1956138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40%</a:t>
              </a:r>
              <a:endParaRPr sz="1100"/>
            </a:p>
          </p:txBody>
        </p:sp>
        <p:sp>
          <p:nvSpPr>
            <p:cNvPr id="527" name="Shape 527"/>
            <p:cNvSpPr txBox="1"/>
            <p:nvPr/>
          </p:nvSpPr>
          <p:spPr>
            <a:xfrm>
              <a:off x="5246400" y="2320550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10%</a:t>
              </a:r>
              <a:endParaRPr sz="1100"/>
            </a:p>
          </p:txBody>
        </p:sp>
      </p:grpSp>
      <p:sp>
        <p:nvSpPr>
          <p:cNvPr id="528" name="Shape 528"/>
          <p:cNvSpPr txBox="1"/>
          <p:nvPr/>
        </p:nvSpPr>
        <p:spPr>
          <a:xfrm>
            <a:off x="878001" y="1182062"/>
            <a:ext cx="838200" cy="3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w</a:t>
            </a:r>
            <a:r>
              <a:rPr baseline="-25000" lang="en">
                <a:solidFill>
                  <a:srgbClr val="0000FF"/>
                </a:solidFill>
              </a:rPr>
              <a:t>t-1</a:t>
            </a:r>
            <a:endParaRPr baseline="-25000">
              <a:solidFill>
                <a:srgbClr val="0000FF"/>
              </a:solidFill>
            </a:endParaRPr>
          </a:p>
        </p:txBody>
      </p:sp>
      <p:grpSp>
        <p:nvGrpSpPr>
          <p:cNvPr id="529" name="Shape 529"/>
          <p:cNvGrpSpPr/>
          <p:nvPr/>
        </p:nvGrpSpPr>
        <p:grpSpPr>
          <a:xfrm>
            <a:off x="3810725" y="1592738"/>
            <a:ext cx="783313" cy="1094400"/>
            <a:chOff x="5246388" y="1591725"/>
            <a:chExt cx="783313" cy="1094400"/>
          </a:xfrm>
        </p:grpSpPr>
        <p:grpSp>
          <p:nvGrpSpPr>
            <p:cNvPr id="530" name="Shape 530"/>
            <p:cNvGrpSpPr/>
            <p:nvPr/>
          </p:nvGrpSpPr>
          <p:grpSpPr>
            <a:xfrm>
              <a:off x="5246388" y="1591725"/>
              <a:ext cx="467700" cy="1094400"/>
              <a:chOff x="3437150" y="1585475"/>
              <a:chExt cx="467700" cy="1094400"/>
            </a:xfrm>
          </p:grpSpPr>
          <p:sp>
            <p:nvSpPr>
              <p:cNvPr id="531" name="Shape 531"/>
              <p:cNvSpPr/>
              <p:nvPr/>
            </p:nvSpPr>
            <p:spPr>
              <a:xfrm>
                <a:off x="3437150" y="1585475"/>
                <a:ext cx="467700" cy="10944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32" name="Shape 532"/>
              <p:cNvCxnSpPr/>
              <p:nvPr/>
            </p:nvCxnSpPr>
            <p:spPr>
              <a:xfrm>
                <a:off x="3437156" y="2300419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3" name="Shape 533"/>
              <p:cNvCxnSpPr/>
              <p:nvPr/>
            </p:nvCxnSpPr>
            <p:spPr>
              <a:xfrm>
                <a:off x="3438956" y="1926094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534" name="Shape 534"/>
            <p:cNvSpPr txBox="1"/>
            <p:nvPr/>
          </p:nvSpPr>
          <p:spPr>
            <a:xfrm>
              <a:off x="5246400" y="1591725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30</a:t>
              </a:r>
              <a:r>
                <a:rPr lang="en" sz="1100"/>
                <a:t>%</a:t>
              </a:r>
              <a:endParaRPr sz="1100"/>
            </a:p>
          </p:txBody>
        </p:sp>
        <p:sp>
          <p:nvSpPr>
            <p:cNvPr id="535" name="Shape 535"/>
            <p:cNvSpPr txBox="1"/>
            <p:nvPr/>
          </p:nvSpPr>
          <p:spPr>
            <a:xfrm>
              <a:off x="5246400" y="1956138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50</a:t>
              </a:r>
              <a:r>
                <a:rPr lang="en" sz="1100"/>
                <a:t>%</a:t>
              </a:r>
              <a:endParaRPr sz="1100"/>
            </a:p>
          </p:txBody>
        </p:sp>
        <p:sp>
          <p:nvSpPr>
            <p:cNvPr id="536" name="Shape 536"/>
            <p:cNvSpPr txBox="1"/>
            <p:nvPr/>
          </p:nvSpPr>
          <p:spPr>
            <a:xfrm>
              <a:off x="5246400" y="2320550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20</a:t>
              </a:r>
              <a:r>
                <a:rPr lang="en" sz="1100"/>
                <a:t>%</a:t>
              </a:r>
              <a:endParaRPr sz="1100"/>
            </a:p>
          </p:txBody>
        </p:sp>
      </p:grpSp>
      <p:sp>
        <p:nvSpPr>
          <p:cNvPr id="537" name="Shape 537"/>
          <p:cNvSpPr txBox="1"/>
          <p:nvPr/>
        </p:nvSpPr>
        <p:spPr>
          <a:xfrm>
            <a:off x="3645026" y="1199324"/>
            <a:ext cx="838200" cy="3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w</a:t>
            </a:r>
            <a:r>
              <a:rPr b="1" baseline="-25000" lang="en">
                <a:solidFill>
                  <a:srgbClr val="0000FF"/>
                </a:solidFill>
              </a:rPr>
              <a:t>t</a:t>
            </a:r>
            <a:endParaRPr b="1" baseline="-25000">
              <a:solidFill>
                <a:srgbClr val="0000FF"/>
              </a:solidFill>
            </a:endParaRPr>
          </a:p>
        </p:txBody>
      </p:sp>
      <p:cxnSp>
        <p:nvCxnSpPr>
          <p:cNvPr id="538" name="Shape 538"/>
          <p:cNvCxnSpPr/>
          <p:nvPr/>
        </p:nvCxnSpPr>
        <p:spPr>
          <a:xfrm flipH="1" rot="10800000">
            <a:off x="5241270" y="2082780"/>
            <a:ext cx="1014000" cy="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539" name="Shape 539"/>
          <p:cNvGrpSpPr/>
          <p:nvPr/>
        </p:nvGrpSpPr>
        <p:grpSpPr>
          <a:xfrm>
            <a:off x="6577750" y="1592738"/>
            <a:ext cx="783313" cy="1094400"/>
            <a:chOff x="5246388" y="1591725"/>
            <a:chExt cx="783313" cy="1094400"/>
          </a:xfrm>
        </p:grpSpPr>
        <p:grpSp>
          <p:nvGrpSpPr>
            <p:cNvPr id="540" name="Shape 540"/>
            <p:cNvGrpSpPr/>
            <p:nvPr/>
          </p:nvGrpSpPr>
          <p:grpSpPr>
            <a:xfrm>
              <a:off x="5246388" y="1591725"/>
              <a:ext cx="467700" cy="1094400"/>
              <a:chOff x="3437150" y="1585475"/>
              <a:chExt cx="467700" cy="1094400"/>
            </a:xfrm>
          </p:grpSpPr>
          <p:sp>
            <p:nvSpPr>
              <p:cNvPr id="541" name="Shape 541"/>
              <p:cNvSpPr/>
              <p:nvPr/>
            </p:nvSpPr>
            <p:spPr>
              <a:xfrm>
                <a:off x="3437150" y="1585475"/>
                <a:ext cx="467700" cy="10944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42" name="Shape 542"/>
              <p:cNvCxnSpPr/>
              <p:nvPr/>
            </p:nvCxnSpPr>
            <p:spPr>
              <a:xfrm>
                <a:off x="3437156" y="2300419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43" name="Shape 543"/>
              <p:cNvCxnSpPr/>
              <p:nvPr/>
            </p:nvCxnSpPr>
            <p:spPr>
              <a:xfrm>
                <a:off x="3438956" y="1926094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544" name="Shape 544"/>
            <p:cNvSpPr txBox="1"/>
            <p:nvPr/>
          </p:nvSpPr>
          <p:spPr>
            <a:xfrm>
              <a:off x="5246400" y="1591725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35</a:t>
              </a:r>
              <a:r>
                <a:rPr lang="en" sz="1100"/>
                <a:t>%</a:t>
              </a:r>
              <a:endParaRPr sz="1100"/>
            </a:p>
          </p:txBody>
        </p:sp>
        <p:sp>
          <p:nvSpPr>
            <p:cNvPr id="545" name="Shape 545"/>
            <p:cNvSpPr txBox="1"/>
            <p:nvPr/>
          </p:nvSpPr>
          <p:spPr>
            <a:xfrm>
              <a:off x="5246400" y="1956138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40%</a:t>
              </a:r>
              <a:endParaRPr sz="1100"/>
            </a:p>
          </p:txBody>
        </p:sp>
        <p:sp>
          <p:nvSpPr>
            <p:cNvPr id="546" name="Shape 546"/>
            <p:cNvSpPr txBox="1"/>
            <p:nvPr/>
          </p:nvSpPr>
          <p:spPr>
            <a:xfrm>
              <a:off x="5246400" y="2320550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25</a:t>
              </a:r>
              <a:r>
                <a:rPr lang="en" sz="1100"/>
                <a:t>%</a:t>
              </a:r>
              <a:endParaRPr sz="1100"/>
            </a:p>
          </p:txBody>
        </p:sp>
      </p:grpSp>
      <p:sp>
        <p:nvSpPr>
          <p:cNvPr id="547" name="Shape 547"/>
          <p:cNvSpPr txBox="1"/>
          <p:nvPr/>
        </p:nvSpPr>
        <p:spPr>
          <a:xfrm>
            <a:off x="6412051" y="1199324"/>
            <a:ext cx="838200" cy="3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w</a:t>
            </a:r>
            <a:r>
              <a:rPr b="1" baseline="-25000" lang="en">
                <a:solidFill>
                  <a:srgbClr val="0000FF"/>
                </a:solidFill>
              </a:rPr>
              <a:t>t+1</a:t>
            </a:r>
            <a:endParaRPr b="1" baseline="-25000">
              <a:solidFill>
                <a:srgbClr val="0000FF"/>
              </a:solidFill>
            </a:endParaRPr>
          </a:p>
        </p:txBody>
      </p:sp>
      <p:cxnSp>
        <p:nvCxnSpPr>
          <p:cNvPr id="548" name="Shape 548"/>
          <p:cNvCxnSpPr/>
          <p:nvPr/>
        </p:nvCxnSpPr>
        <p:spPr>
          <a:xfrm flipH="1" rot="10800000">
            <a:off x="8008295" y="2082780"/>
            <a:ext cx="1014000" cy="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49" name="Shape 549"/>
          <p:cNvSpPr txBox="1"/>
          <p:nvPr/>
        </p:nvSpPr>
        <p:spPr>
          <a:xfrm>
            <a:off x="964024" y="4025025"/>
            <a:ext cx="11028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p</a:t>
            </a:r>
            <a:r>
              <a:rPr baseline="-25000" lang="en">
                <a:solidFill>
                  <a:srgbClr val="9900FF"/>
                </a:solidFill>
              </a:rPr>
              <a:t>t-1 </a:t>
            </a:r>
            <a:r>
              <a:rPr lang="en">
                <a:solidFill>
                  <a:srgbClr val="9900FF"/>
                </a:solidFill>
              </a:rPr>
              <a:t> </a:t>
            </a:r>
            <a:r>
              <a:rPr lang="en" sz="1100"/>
              <a:t>$10.00</a:t>
            </a:r>
            <a:r>
              <a:rPr baseline="-25000" lang="en" sz="1300"/>
              <a:t>  </a:t>
            </a:r>
            <a:r>
              <a:rPr baseline="-25000" lang="en" sz="1300">
                <a:solidFill>
                  <a:srgbClr val="9900FF"/>
                </a:solidFill>
              </a:rPr>
              <a:t>  </a:t>
            </a:r>
            <a:r>
              <a:rPr baseline="-25000" lang="en">
                <a:solidFill>
                  <a:srgbClr val="9900FF"/>
                </a:solidFill>
              </a:rPr>
              <a:t>       </a:t>
            </a:r>
            <a:endParaRPr baseline="-25000">
              <a:solidFill>
                <a:srgbClr val="9900FF"/>
              </a:solidFill>
            </a:endParaRPr>
          </a:p>
        </p:txBody>
      </p:sp>
      <p:sp>
        <p:nvSpPr>
          <p:cNvPr id="550" name="Shape 550"/>
          <p:cNvSpPr txBox="1"/>
          <p:nvPr/>
        </p:nvSpPr>
        <p:spPr>
          <a:xfrm>
            <a:off x="3731049" y="4042288"/>
            <a:ext cx="11028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p</a:t>
            </a:r>
            <a:r>
              <a:rPr baseline="-25000" lang="en">
                <a:solidFill>
                  <a:srgbClr val="9900FF"/>
                </a:solidFill>
              </a:rPr>
              <a:t>t </a:t>
            </a:r>
            <a:r>
              <a:rPr lang="en">
                <a:solidFill>
                  <a:srgbClr val="9900FF"/>
                </a:solidFill>
              </a:rPr>
              <a:t> </a:t>
            </a:r>
            <a:r>
              <a:rPr lang="en" sz="1100">
                <a:solidFill>
                  <a:srgbClr val="38761D"/>
                </a:solidFill>
              </a:rPr>
              <a:t>$10.20</a:t>
            </a:r>
            <a:r>
              <a:rPr baseline="-25000" lang="en" sz="1300"/>
              <a:t>  </a:t>
            </a:r>
            <a:r>
              <a:rPr baseline="-25000" lang="en" sz="1300">
                <a:solidFill>
                  <a:srgbClr val="9900FF"/>
                </a:solidFill>
              </a:rPr>
              <a:t>  </a:t>
            </a:r>
            <a:r>
              <a:rPr baseline="-25000" lang="en">
                <a:solidFill>
                  <a:srgbClr val="9900FF"/>
                </a:solidFill>
              </a:rPr>
              <a:t>       </a:t>
            </a:r>
            <a:endParaRPr baseline="-25000">
              <a:solidFill>
                <a:srgbClr val="9900FF"/>
              </a:solidFill>
            </a:endParaRPr>
          </a:p>
        </p:txBody>
      </p:sp>
      <p:grpSp>
        <p:nvGrpSpPr>
          <p:cNvPr id="551" name="Shape 551"/>
          <p:cNvGrpSpPr/>
          <p:nvPr/>
        </p:nvGrpSpPr>
        <p:grpSpPr>
          <a:xfrm>
            <a:off x="1891213" y="2743987"/>
            <a:ext cx="949012" cy="1487813"/>
            <a:chOff x="2329588" y="1488962"/>
            <a:chExt cx="949012" cy="1487813"/>
          </a:xfrm>
        </p:grpSpPr>
        <p:sp>
          <p:nvSpPr>
            <p:cNvPr id="552" name="Shape 552"/>
            <p:cNvSpPr txBox="1"/>
            <p:nvPr/>
          </p:nvSpPr>
          <p:spPr>
            <a:xfrm>
              <a:off x="2329588" y="1488962"/>
              <a:ext cx="838200" cy="30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B45F06"/>
                  </a:solidFill>
                </a:rPr>
                <a:t>y</a:t>
              </a:r>
              <a:r>
                <a:rPr b="1" baseline="-25000" lang="en">
                  <a:solidFill>
                    <a:srgbClr val="B45F06"/>
                  </a:solidFill>
                </a:rPr>
                <a:t>t</a:t>
              </a:r>
              <a:endParaRPr b="1" baseline="-25000">
                <a:solidFill>
                  <a:srgbClr val="B45F06"/>
                </a:solidFill>
              </a:endParaRPr>
            </a:p>
          </p:txBody>
        </p:sp>
        <p:grpSp>
          <p:nvGrpSpPr>
            <p:cNvPr id="553" name="Shape 553"/>
            <p:cNvGrpSpPr/>
            <p:nvPr/>
          </p:nvGrpSpPr>
          <p:grpSpPr>
            <a:xfrm>
              <a:off x="2495288" y="1882375"/>
              <a:ext cx="783313" cy="1094400"/>
              <a:chOff x="5246388" y="1591725"/>
              <a:chExt cx="783313" cy="1094400"/>
            </a:xfrm>
          </p:grpSpPr>
          <p:grpSp>
            <p:nvGrpSpPr>
              <p:cNvPr id="554" name="Shape 554"/>
              <p:cNvGrpSpPr/>
              <p:nvPr/>
            </p:nvGrpSpPr>
            <p:grpSpPr>
              <a:xfrm>
                <a:off x="5246388" y="1591725"/>
                <a:ext cx="467700" cy="1094400"/>
                <a:chOff x="3437150" y="1585475"/>
                <a:chExt cx="467700" cy="1094400"/>
              </a:xfrm>
            </p:grpSpPr>
            <p:sp>
              <p:nvSpPr>
                <p:cNvPr id="555" name="Shape 555"/>
                <p:cNvSpPr/>
                <p:nvPr/>
              </p:nvSpPr>
              <p:spPr>
                <a:xfrm>
                  <a:off x="3437150" y="1585475"/>
                  <a:ext cx="467700" cy="10944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56" name="Shape 556"/>
                <p:cNvCxnSpPr/>
                <p:nvPr/>
              </p:nvCxnSpPr>
              <p:spPr>
                <a:xfrm>
                  <a:off x="3437156" y="2300419"/>
                  <a:ext cx="464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57" name="Shape 557"/>
                <p:cNvCxnSpPr/>
                <p:nvPr/>
              </p:nvCxnSpPr>
              <p:spPr>
                <a:xfrm>
                  <a:off x="3438956" y="1926094"/>
                  <a:ext cx="464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558" name="Shape 558"/>
              <p:cNvSpPr txBox="1"/>
              <p:nvPr/>
            </p:nvSpPr>
            <p:spPr>
              <a:xfrm>
                <a:off x="5246400" y="1591725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  1</a:t>
                </a:r>
                <a:endParaRPr sz="1100"/>
              </a:p>
            </p:txBody>
          </p:sp>
          <p:sp>
            <p:nvSpPr>
              <p:cNvPr id="559" name="Shape 559"/>
              <p:cNvSpPr txBox="1"/>
              <p:nvPr/>
            </p:nvSpPr>
            <p:spPr>
              <a:xfrm>
                <a:off x="5246400" y="1956138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CC0000"/>
                    </a:solidFill>
                  </a:rPr>
                  <a:t>0.8</a:t>
                </a:r>
                <a:endParaRPr sz="1100">
                  <a:solidFill>
                    <a:srgbClr val="CC0000"/>
                  </a:solidFill>
                </a:endParaRPr>
              </a:p>
            </p:txBody>
          </p:sp>
          <p:sp>
            <p:nvSpPr>
              <p:cNvPr id="560" name="Shape 560"/>
              <p:cNvSpPr txBox="1"/>
              <p:nvPr/>
            </p:nvSpPr>
            <p:spPr>
              <a:xfrm>
                <a:off x="5246400" y="2320550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  </a:t>
                </a:r>
                <a:r>
                  <a:rPr lang="en" sz="1100">
                    <a:solidFill>
                      <a:srgbClr val="38761D"/>
                    </a:solidFill>
                  </a:rPr>
                  <a:t>2</a:t>
                </a:r>
                <a:endParaRPr sz="1100">
                  <a:solidFill>
                    <a:srgbClr val="38761D"/>
                  </a:solidFill>
                </a:endParaRPr>
              </a:p>
            </p:txBody>
          </p:sp>
        </p:grpSp>
      </p:grpSp>
      <p:grpSp>
        <p:nvGrpSpPr>
          <p:cNvPr id="561" name="Shape 561"/>
          <p:cNvGrpSpPr/>
          <p:nvPr/>
        </p:nvGrpSpPr>
        <p:grpSpPr>
          <a:xfrm>
            <a:off x="4713638" y="2743974"/>
            <a:ext cx="949012" cy="1487813"/>
            <a:chOff x="2329588" y="1488962"/>
            <a:chExt cx="949012" cy="1487813"/>
          </a:xfrm>
        </p:grpSpPr>
        <p:sp>
          <p:nvSpPr>
            <p:cNvPr id="562" name="Shape 562"/>
            <p:cNvSpPr txBox="1"/>
            <p:nvPr/>
          </p:nvSpPr>
          <p:spPr>
            <a:xfrm>
              <a:off x="2329588" y="1488962"/>
              <a:ext cx="838200" cy="30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B45F06"/>
                  </a:solidFill>
                </a:rPr>
                <a:t>y</a:t>
              </a:r>
              <a:r>
                <a:rPr b="1" baseline="-25000" lang="en">
                  <a:solidFill>
                    <a:srgbClr val="B45F06"/>
                  </a:solidFill>
                </a:rPr>
                <a:t>t+1</a:t>
              </a:r>
              <a:endParaRPr b="1" baseline="-25000">
                <a:solidFill>
                  <a:srgbClr val="B45F06"/>
                </a:solidFill>
              </a:endParaRPr>
            </a:p>
          </p:txBody>
        </p:sp>
        <p:grpSp>
          <p:nvGrpSpPr>
            <p:cNvPr id="563" name="Shape 563"/>
            <p:cNvGrpSpPr/>
            <p:nvPr/>
          </p:nvGrpSpPr>
          <p:grpSpPr>
            <a:xfrm>
              <a:off x="2495288" y="1882375"/>
              <a:ext cx="783313" cy="1094400"/>
              <a:chOff x="5246388" y="1591725"/>
              <a:chExt cx="783313" cy="1094400"/>
            </a:xfrm>
          </p:grpSpPr>
          <p:grpSp>
            <p:nvGrpSpPr>
              <p:cNvPr id="564" name="Shape 564"/>
              <p:cNvGrpSpPr/>
              <p:nvPr/>
            </p:nvGrpSpPr>
            <p:grpSpPr>
              <a:xfrm>
                <a:off x="5246388" y="1591725"/>
                <a:ext cx="467700" cy="1094400"/>
                <a:chOff x="3437150" y="1585475"/>
                <a:chExt cx="467700" cy="1094400"/>
              </a:xfrm>
            </p:grpSpPr>
            <p:sp>
              <p:nvSpPr>
                <p:cNvPr id="565" name="Shape 565"/>
                <p:cNvSpPr/>
                <p:nvPr/>
              </p:nvSpPr>
              <p:spPr>
                <a:xfrm>
                  <a:off x="3437150" y="1585475"/>
                  <a:ext cx="467700" cy="10944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566" name="Shape 566"/>
                <p:cNvCxnSpPr/>
                <p:nvPr/>
              </p:nvCxnSpPr>
              <p:spPr>
                <a:xfrm>
                  <a:off x="3437156" y="2300419"/>
                  <a:ext cx="464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567" name="Shape 567"/>
                <p:cNvCxnSpPr/>
                <p:nvPr/>
              </p:nvCxnSpPr>
              <p:spPr>
                <a:xfrm>
                  <a:off x="3438956" y="1926094"/>
                  <a:ext cx="464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568" name="Shape 568"/>
              <p:cNvSpPr txBox="1"/>
              <p:nvPr/>
            </p:nvSpPr>
            <p:spPr>
              <a:xfrm>
                <a:off x="5246400" y="1591725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  1</a:t>
                </a:r>
                <a:endParaRPr sz="1100"/>
              </a:p>
            </p:txBody>
          </p:sp>
          <p:sp>
            <p:nvSpPr>
              <p:cNvPr id="569" name="Shape 569"/>
              <p:cNvSpPr txBox="1"/>
              <p:nvPr/>
            </p:nvSpPr>
            <p:spPr>
              <a:xfrm>
                <a:off x="5246400" y="1956138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38761D"/>
                    </a:solidFill>
                  </a:rPr>
                  <a:t>  2</a:t>
                </a:r>
                <a:endParaRPr sz="1100">
                  <a:solidFill>
                    <a:srgbClr val="38761D"/>
                  </a:solidFill>
                </a:endParaRPr>
              </a:p>
            </p:txBody>
          </p:sp>
        </p:grpSp>
      </p:grpSp>
      <p:grpSp>
        <p:nvGrpSpPr>
          <p:cNvPr id="570" name="Shape 570"/>
          <p:cNvGrpSpPr/>
          <p:nvPr/>
        </p:nvGrpSpPr>
        <p:grpSpPr>
          <a:xfrm>
            <a:off x="2781462" y="2560775"/>
            <a:ext cx="3869825" cy="301663"/>
            <a:chOff x="1257212" y="3540425"/>
            <a:chExt cx="3869825" cy="301663"/>
          </a:xfrm>
        </p:grpSpPr>
        <p:sp>
          <p:nvSpPr>
            <p:cNvPr id="571" name="Shape 571"/>
            <p:cNvSpPr txBox="1"/>
            <p:nvPr/>
          </p:nvSpPr>
          <p:spPr>
            <a:xfrm>
              <a:off x="1257212" y="3540425"/>
              <a:ext cx="1102800" cy="28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38761D"/>
                  </a:solidFill>
                </a:rPr>
                <a:t>r</a:t>
              </a:r>
              <a:r>
                <a:rPr baseline="-25000" lang="en">
                  <a:solidFill>
                    <a:srgbClr val="38761D"/>
                  </a:solidFill>
                </a:rPr>
                <a:t>t</a:t>
              </a:r>
              <a:r>
                <a:rPr baseline="-25000" lang="en">
                  <a:solidFill>
                    <a:srgbClr val="9900FF"/>
                  </a:solidFill>
                </a:rPr>
                <a:t> </a:t>
              </a:r>
              <a:r>
                <a:rPr lang="en">
                  <a:solidFill>
                    <a:srgbClr val="9900FF"/>
                  </a:solidFill>
                </a:rPr>
                <a:t> </a:t>
              </a:r>
              <a:r>
                <a:rPr lang="en" sz="1100">
                  <a:solidFill>
                    <a:srgbClr val="38761D"/>
                  </a:solidFill>
                </a:rPr>
                <a:t>0.02</a:t>
              </a:r>
              <a:r>
                <a:rPr baseline="-25000" lang="en" sz="1300">
                  <a:solidFill>
                    <a:srgbClr val="38761D"/>
                  </a:solidFill>
                </a:rPr>
                <a:t>    </a:t>
              </a:r>
              <a:r>
                <a:rPr baseline="-25000" lang="en">
                  <a:solidFill>
                    <a:srgbClr val="38761D"/>
                  </a:solidFill>
                </a:rPr>
                <a:t> </a:t>
              </a:r>
              <a:r>
                <a:rPr baseline="-25000" lang="en">
                  <a:solidFill>
                    <a:srgbClr val="9900FF"/>
                  </a:solidFill>
                </a:rPr>
                <a:t>      </a:t>
              </a:r>
              <a:endParaRPr baseline="-25000">
                <a:solidFill>
                  <a:srgbClr val="9900FF"/>
                </a:solidFill>
              </a:endParaRPr>
            </a:p>
          </p:txBody>
        </p:sp>
        <p:sp>
          <p:nvSpPr>
            <p:cNvPr id="572" name="Shape 572"/>
            <p:cNvSpPr txBox="1"/>
            <p:nvPr/>
          </p:nvSpPr>
          <p:spPr>
            <a:xfrm>
              <a:off x="4024237" y="3557688"/>
              <a:ext cx="1102800" cy="28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38761D"/>
                  </a:solidFill>
                </a:rPr>
                <a:t>r</a:t>
              </a:r>
              <a:r>
                <a:rPr baseline="-25000" lang="en">
                  <a:solidFill>
                    <a:srgbClr val="38761D"/>
                  </a:solidFill>
                </a:rPr>
                <a:t>t</a:t>
              </a:r>
              <a:r>
                <a:rPr baseline="-25000" lang="en">
                  <a:solidFill>
                    <a:srgbClr val="9900FF"/>
                  </a:solidFill>
                </a:rPr>
                <a:t> </a:t>
              </a:r>
              <a:r>
                <a:rPr lang="en">
                  <a:solidFill>
                    <a:srgbClr val="9900FF"/>
                  </a:solidFill>
                </a:rPr>
                <a:t> </a:t>
              </a:r>
              <a:r>
                <a:rPr lang="en" sz="1100">
                  <a:solidFill>
                    <a:srgbClr val="38761D"/>
                  </a:solidFill>
                </a:rPr>
                <a:t>0.43</a:t>
              </a:r>
              <a:r>
                <a:rPr baseline="-25000" lang="en" sz="1300"/>
                <a:t>  </a:t>
              </a:r>
              <a:r>
                <a:rPr baseline="-25000" lang="en" sz="1300">
                  <a:solidFill>
                    <a:srgbClr val="9900FF"/>
                  </a:solidFill>
                </a:rPr>
                <a:t>  </a:t>
              </a:r>
              <a:r>
                <a:rPr baseline="-25000" lang="en">
                  <a:solidFill>
                    <a:srgbClr val="9900FF"/>
                  </a:solidFill>
                </a:rPr>
                <a:t>       </a:t>
              </a:r>
              <a:endParaRPr baseline="-25000">
                <a:solidFill>
                  <a:srgbClr val="9900FF"/>
                </a:solidFill>
              </a:endParaRPr>
            </a:p>
          </p:txBody>
        </p:sp>
      </p:grpSp>
      <p:pic>
        <p:nvPicPr>
          <p:cNvPr id="573" name="Shape 57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36738" y="554375"/>
            <a:ext cx="3988800" cy="3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Shape 574"/>
          <p:cNvSpPr/>
          <p:nvPr/>
        </p:nvSpPr>
        <p:spPr>
          <a:xfrm>
            <a:off x="4681088" y="519573"/>
            <a:ext cx="3908400" cy="423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575" name="Shape 5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6" name="Shape 576"/>
          <p:cNvSpPr txBox="1"/>
          <p:nvPr/>
        </p:nvSpPr>
        <p:spPr>
          <a:xfrm>
            <a:off x="4879350" y="3866213"/>
            <a:ext cx="7833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8761D"/>
                </a:solidFill>
              </a:rPr>
              <a:t>1.17</a:t>
            </a:r>
            <a:endParaRPr sz="1100">
              <a:solidFill>
                <a:srgbClr val="38761D"/>
              </a:solidFill>
            </a:endParaRPr>
          </a:p>
        </p:txBody>
      </p:sp>
      <p:sp>
        <p:nvSpPr>
          <p:cNvPr id="577" name="Shape 577"/>
          <p:cNvSpPr txBox="1"/>
          <p:nvPr/>
        </p:nvSpPr>
        <p:spPr>
          <a:xfrm>
            <a:off x="6523849" y="4072213"/>
            <a:ext cx="11028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p</a:t>
            </a:r>
            <a:r>
              <a:rPr baseline="-25000" lang="en">
                <a:solidFill>
                  <a:srgbClr val="9900FF"/>
                </a:solidFill>
              </a:rPr>
              <a:t>t +1</a:t>
            </a:r>
            <a:r>
              <a:rPr lang="en">
                <a:solidFill>
                  <a:srgbClr val="9900FF"/>
                </a:solidFill>
              </a:rPr>
              <a:t> </a:t>
            </a:r>
            <a:r>
              <a:rPr lang="en" sz="1100">
                <a:solidFill>
                  <a:srgbClr val="38761D"/>
                </a:solidFill>
              </a:rPr>
              <a:t>$15.65</a:t>
            </a:r>
            <a:r>
              <a:rPr baseline="-25000" lang="en" sz="1300"/>
              <a:t>  </a:t>
            </a:r>
            <a:r>
              <a:rPr baseline="-25000" lang="en" sz="1300">
                <a:solidFill>
                  <a:srgbClr val="9900FF"/>
                </a:solidFill>
              </a:rPr>
              <a:t>  </a:t>
            </a:r>
            <a:r>
              <a:rPr baseline="-25000" lang="en">
                <a:solidFill>
                  <a:srgbClr val="9900FF"/>
                </a:solidFill>
              </a:rPr>
              <a:t>       </a:t>
            </a:r>
            <a:endParaRPr baseline="-2500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Maximize Final Portfolio Value</a:t>
            </a:r>
            <a:endParaRPr/>
          </a:p>
        </p:txBody>
      </p:sp>
      <p:pic>
        <p:nvPicPr>
          <p:cNvPr id="583" name="Shape 5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3625" y="504975"/>
            <a:ext cx="3869825" cy="43821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Shape 584"/>
          <p:cNvSpPr/>
          <p:nvPr/>
        </p:nvSpPr>
        <p:spPr>
          <a:xfrm>
            <a:off x="5313625" y="471075"/>
            <a:ext cx="3550200" cy="522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FF"/>
              </a:solidFill>
            </a:endParaRPr>
          </a:p>
        </p:txBody>
      </p:sp>
      <p:cxnSp>
        <p:nvCxnSpPr>
          <p:cNvPr id="585" name="Shape 585"/>
          <p:cNvCxnSpPr/>
          <p:nvPr/>
        </p:nvCxnSpPr>
        <p:spPr>
          <a:xfrm flipH="1" rot="10800000">
            <a:off x="2370420" y="2120580"/>
            <a:ext cx="1014000" cy="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586" name="Shape 5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797" y="1593398"/>
            <a:ext cx="287625" cy="281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Shape 5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099" y="1919832"/>
            <a:ext cx="337018" cy="33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Shape 5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928" y="2294641"/>
            <a:ext cx="322311" cy="31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Shape 58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9199" y="4480050"/>
            <a:ext cx="6546640" cy="38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0" name="Shape 590"/>
          <p:cNvCxnSpPr/>
          <p:nvPr/>
        </p:nvCxnSpPr>
        <p:spPr>
          <a:xfrm rot="10800000">
            <a:off x="964025" y="1053825"/>
            <a:ext cx="6000" cy="343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91" name="Shape 591"/>
          <p:cNvCxnSpPr/>
          <p:nvPr/>
        </p:nvCxnSpPr>
        <p:spPr>
          <a:xfrm rot="10800000">
            <a:off x="3724213" y="1053813"/>
            <a:ext cx="6000" cy="343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92" name="Shape 592"/>
          <p:cNvCxnSpPr/>
          <p:nvPr/>
        </p:nvCxnSpPr>
        <p:spPr>
          <a:xfrm rot="10800000">
            <a:off x="6487775" y="1053825"/>
            <a:ext cx="6000" cy="343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593" name="Shape 593"/>
          <p:cNvGrpSpPr/>
          <p:nvPr/>
        </p:nvGrpSpPr>
        <p:grpSpPr>
          <a:xfrm>
            <a:off x="1043700" y="1575475"/>
            <a:ext cx="783313" cy="1094400"/>
            <a:chOff x="5246388" y="1591725"/>
            <a:chExt cx="783313" cy="1094400"/>
          </a:xfrm>
        </p:grpSpPr>
        <p:grpSp>
          <p:nvGrpSpPr>
            <p:cNvPr id="594" name="Shape 594"/>
            <p:cNvGrpSpPr/>
            <p:nvPr/>
          </p:nvGrpSpPr>
          <p:grpSpPr>
            <a:xfrm>
              <a:off x="5246388" y="1591725"/>
              <a:ext cx="467700" cy="1094400"/>
              <a:chOff x="3437150" y="1585475"/>
              <a:chExt cx="467700" cy="1094400"/>
            </a:xfrm>
          </p:grpSpPr>
          <p:sp>
            <p:nvSpPr>
              <p:cNvPr id="595" name="Shape 595"/>
              <p:cNvSpPr/>
              <p:nvPr/>
            </p:nvSpPr>
            <p:spPr>
              <a:xfrm>
                <a:off x="3437150" y="1585475"/>
                <a:ext cx="467700" cy="10944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96" name="Shape 596"/>
              <p:cNvCxnSpPr/>
              <p:nvPr/>
            </p:nvCxnSpPr>
            <p:spPr>
              <a:xfrm>
                <a:off x="3437156" y="2300419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7" name="Shape 597"/>
              <p:cNvCxnSpPr/>
              <p:nvPr/>
            </p:nvCxnSpPr>
            <p:spPr>
              <a:xfrm>
                <a:off x="3438956" y="1926094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598" name="Shape 598"/>
            <p:cNvSpPr txBox="1"/>
            <p:nvPr/>
          </p:nvSpPr>
          <p:spPr>
            <a:xfrm>
              <a:off x="5246400" y="1591725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50%</a:t>
              </a:r>
              <a:endParaRPr sz="1100"/>
            </a:p>
          </p:txBody>
        </p:sp>
        <p:sp>
          <p:nvSpPr>
            <p:cNvPr id="599" name="Shape 599"/>
            <p:cNvSpPr txBox="1"/>
            <p:nvPr/>
          </p:nvSpPr>
          <p:spPr>
            <a:xfrm>
              <a:off x="5246400" y="1956138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40%</a:t>
              </a:r>
              <a:endParaRPr sz="1100"/>
            </a:p>
          </p:txBody>
        </p:sp>
        <p:sp>
          <p:nvSpPr>
            <p:cNvPr id="600" name="Shape 600"/>
            <p:cNvSpPr txBox="1"/>
            <p:nvPr/>
          </p:nvSpPr>
          <p:spPr>
            <a:xfrm>
              <a:off x="5246400" y="2320550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10%</a:t>
              </a:r>
              <a:endParaRPr sz="1100"/>
            </a:p>
          </p:txBody>
        </p:sp>
      </p:grpSp>
      <p:sp>
        <p:nvSpPr>
          <p:cNvPr id="601" name="Shape 601"/>
          <p:cNvSpPr txBox="1"/>
          <p:nvPr/>
        </p:nvSpPr>
        <p:spPr>
          <a:xfrm>
            <a:off x="878001" y="1182062"/>
            <a:ext cx="838200" cy="3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w</a:t>
            </a:r>
            <a:r>
              <a:rPr baseline="-25000" lang="en">
                <a:solidFill>
                  <a:srgbClr val="0000FF"/>
                </a:solidFill>
              </a:rPr>
              <a:t>t-1</a:t>
            </a:r>
            <a:endParaRPr baseline="-25000">
              <a:solidFill>
                <a:srgbClr val="0000FF"/>
              </a:solidFill>
            </a:endParaRPr>
          </a:p>
        </p:txBody>
      </p:sp>
      <p:grpSp>
        <p:nvGrpSpPr>
          <p:cNvPr id="602" name="Shape 602"/>
          <p:cNvGrpSpPr/>
          <p:nvPr/>
        </p:nvGrpSpPr>
        <p:grpSpPr>
          <a:xfrm>
            <a:off x="3810725" y="1592738"/>
            <a:ext cx="783313" cy="1094400"/>
            <a:chOff x="5246388" y="1591725"/>
            <a:chExt cx="783313" cy="1094400"/>
          </a:xfrm>
        </p:grpSpPr>
        <p:grpSp>
          <p:nvGrpSpPr>
            <p:cNvPr id="603" name="Shape 603"/>
            <p:cNvGrpSpPr/>
            <p:nvPr/>
          </p:nvGrpSpPr>
          <p:grpSpPr>
            <a:xfrm>
              <a:off x="5246388" y="1591725"/>
              <a:ext cx="467700" cy="1094400"/>
              <a:chOff x="3437150" y="1585475"/>
              <a:chExt cx="467700" cy="1094400"/>
            </a:xfrm>
          </p:grpSpPr>
          <p:sp>
            <p:nvSpPr>
              <p:cNvPr id="604" name="Shape 604"/>
              <p:cNvSpPr/>
              <p:nvPr/>
            </p:nvSpPr>
            <p:spPr>
              <a:xfrm>
                <a:off x="3437150" y="1585475"/>
                <a:ext cx="467700" cy="10944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05" name="Shape 605"/>
              <p:cNvCxnSpPr/>
              <p:nvPr/>
            </p:nvCxnSpPr>
            <p:spPr>
              <a:xfrm>
                <a:off x="3437156" y="2300419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6" name="Shape 606"/>
              <p:cNvCxnSpPr/>
              <p:nvPr/>
            </p:nvCxnSpPr>
            <p:spPr>
              <a:xfrm>
                <a:off x="3438956" y="1926094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607" name="Shape 607"/>
            <p:cNvSpPr txBox="1"/>
            <p:nvPr/>
          </p:nvSpPr>
          <p:spPr>
            <a:xfrm>
              <a:off x="5246400" y="1591725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30</a:t>
              </a:r>
              <a:r>
                <a:rPr lang="en" sz="1100"/>
                <a:t>%</a:t>
              </a:r>
              <a:endParaRPr sz="1100"/>
            </a:p>
          </p:txBody>
        </p:sp>
        <p:sp>
          <p:nvSpPr>
            <p:cNvPr id="608" name="Shape 608"/>
            <p:cNvSpPr txBox="1"/>
            <p:nvPr/>
          </p:nvSpPr>
          <p:spPr>
            <a:xfrm>
              <a:off x="5246400" y="1956138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50</a:t>
              </a:r>
              <a:r>
                <a:rPr lang="en" sz="1100"/>
                <a:t>%</a:t>
              </a:r>
              <a:endParaRPr sz="1100"/>
            </a:p>
          </p:txBody>
        </p:sp>
        <p:sp>
          <p:nvSpPr>
            <p:cNvPr id="609" name="Shape 609"/>
            <p:cNvSpPr txBox="1"/>
            <p:nvPr/>
          </p:nvSpPr>
          <p:spPr>
            <a:xfrm>
              <a:off x="5246400" y="2320550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20</a:t>
              </a:r>
              <a:r>
                <a:rPr lang="en" sz="1100"/>
                <a:t>%</a:t>
              </a:r>
              <a:endParaRPr sz="1100"/>
            </a:p>
          </p:txBody>
        </p:sp>
      </p:grpSp>
      <p:sp>
        <p:nvSpPr>
          <p:cNvPr id="610" name="Shape 610"/>
          <p:cNvSpPr txBox="1"/>
          <p:nvPr/>
        </p:nvSpPr>
        <p:spPr>
          <a:xfrm>
            <a:off x="3645026" y="1199324"/>
            <a:ext cx="838200" cy="3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w</a:t>
            </a:r>
            <a:r>
              <a:rPr baseline="-25000" lang="en">
                <a:solidFill>
                  <a:srgbClr val="0000FF"/>
                </a:solidFill>
              </a:rPr>
              <a:t>t</a:t>
            </a:r>
            <a:endParaRPr baseline="-25000">
              <a:solidFill>
                <a:srgbClr val="0000FF"/>
              </a:solidFill>
            </a:endParaRPr>
          </a:p>
        </p:txBody>
      </p:sp>
      <p:cxnSp>
        <p:nvCxnSpPr>
          <p:cNvPr id="611" name="Shape 611"/>
          <p:cNvCxnSpPr/>
          <p:nvPr/>
        </p:nvCxnSpPr>
        <p:spPr>
          <a:xfrm flipH="1" rot="10800000">
            <a:off x="5241270" y="2082780"/>
            <a:ext cx="1014000" cy="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612" name="Shape 612"/>
          <p:cNvGrpSpPr/>
          <p:nvPr/>
        </p:nvGrpSpPr>
        <p:grpSpPr>
          <a:xfrm>
            <a:off x="6577750" y="1592738"/>
            <a:ext cx="783313" cy="1094400"/>
            <a:chOff x="5246388" y="1591725"/>
            <a:chExt cx="783313" cy="1094400"/>
          </a:xfrm>
        </p:grpSpPr>
        <p:grpSp>
          <p:nvGrpSpPr>
            <p:cNvPr id="613" name="Shape 613"/>
            <p:cNvGrpSpPr/>
            <p:nvPr/>
          </p:nvGrpSpPr>
          <p:grpSpPr>
            <a:xfrm>
              <a:off x="5246388" y="1591725"/>
              <a:ext cx="467700" cy="1094400"/>
              <a:chOff x="3437150" y="1585475"/>
              <a:chExt cx="467700" cy="1094400"/>
            </a:xfrm>
          </p:grpSpPr>
          <p:sp>
            <p:nvSpPr>
              <p:cNvPr id="614" name="Shape 614"/>
              <p:cNvSpPr/>
              <p:nvPr/>
            </p:nvSpPr>
            <p:spPr>
              <a:xfrm>
                <a:off x="3437150" y="1585475"/>
                <a:ext cx="467700" cy="10944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15" name="Shape 615"/>
              <p:cNvCxnSpPr/>
              <p:nvPr/>
            </p:nvCxnSpPr>
            <p:spPr>
              <a:xfrm>
                <a:off x="3437156" y="2300419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6" name="Shape 616"/>
              <p:cNvCxnSpPr/>
              <p:nvPr/>
            </p:nvCxnSpPr>
            <p:spPr>
              <a:xfrm>
                <a:off x="3438956" y="1926094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617" name="Shape 617"/>
            <p:cNvSpPr txBox="1"/>
            <p:nvPr/>
          </p:nvSpPr>
          <p:spPr>
            <a:xfrm>
              <a:off x="5246400" y="1591725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35</a:t>
              </a:r>
              <a:r>
                <a:rPr lang="en" sz="1100"/>
                <a:t>%</a:t>
              </a:r>
              <a:endParaRPr sz="1100"/>
            </a:p>
          </p:txBody>
        </p:sp>
        <p:sp>
          <p:nvSpPr>
            <p:cNvPr id="618" name="Shape 618"/>
            <p:cNvSpPr txBox="1"/>
            <p:nvPr/>
          </p:nvSpPr>
          <p:spPr>
            <a:xfrm>
              <a:off x="5246400" y="1956138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40%</a:t>
              </a:r>
              <a:endParaRPr sz="1100"/>
            </a:p>
          </p:txBody>
        </p:sp>
        <p:sp>
          <p:nvSpPr>
            <p:cNvPr id="619" name="Shape 619"/>
            <p:cNvSpPr txBox="1"/>
            <p:nvPr/>
          </p:nvSpPr>
          <p:spPr>
            <a:xfrm>
              <a:off x="5246400" y="2320550"/>
              <a:ext cx="783300" cy="33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25</a:t>
              </a:r>
              <a:r>
                <a:rPr lang="en" sz="1100"/>
                <a:t>%</a:t>
              </a:r>
              <a:endParaRPr sz="1100"/>
            </a:p>
          </p:txBody>
        </p:sp>
      </p:grpSp>
      <p:sp>
        <p:nvSpPr>
          <p:cNvPr id="620" name="Shape 620"/>
          <p:cNvSpPr txBox="1"/>
          <p:nvPr/>
        </p:nvSpPr>
        <p:spPr>
          <a:xfrm>
            <a:off x="6412051" y="1199324"/>
            <a:ext cx="838200" cy="3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w</a:t>
            </a:r>
            <a:r>
              <a:rPr baseline="-25000" lang="en">
                <a:solidFill>
                  <a:srgbClr val="0000FF"/>
                </a:solidFill>
              </a:rPr>
              <a:t>t+1</a:t>
            </a:r>
            <a:endParaRPr baseline="-25000">
              <a:solidFill>
                <a:srgbClr val="0000FF"/>
              </a:solidFill>
            </a:endParaRPr>
          </a:p>
        </p:txBody>
      </p:sp>
      <p:cxnSp>
        <p:nvCxnSpPr>
          <p:cNvPr id="621" name="Shape 621"/>
          <p:cNvCxnSpPr/>
          <p:nvPr/>
        </p:nvCxnSpPr>
        <p:spPr>
          <a:xfrm flipH="1" rot="10800000">
            <a:off x="8008295" y="2082780"/>
            <a:ext cx="1014000" cy="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22" name="Shape 622"/>
          <p:cNvSpPr txBox="1"/>
          <p:nvPr/>
        </p:nvSpPr>
        <p:spPr>
          <a:xfrm>
            <a:off x="964024" y="4025025"/>
            <a:ext cx="11028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p</a:t>
            </a:r>
            <a:r>
              <a:rPr baseline="-25000" lang="en">
                <a:solidFill>
                  <a:srgbClr val="9900FF"/>
                </a:solidFill>
              </a:rPr>
              <a:t>t-1 </a:t>
            </a:r>
            <a:r>
              <a:rPr lang="en">
                <a:solidFill>
                  <a:srgbClr val="9900FF"/>
                </a:solidFill>
              </a:rPr>
              <a:t> </a:t>
            </a:r>
            <a:r>
              <a:rPr lang="en" sz="1100"/>
              <a:t>$10.00</a:t>
            </a:r>
            <a:r>
              <a:rPr baseline="-25000" lang="en" sz="1300"/>
              <a:t>  </a:t>
            </a:r>
            <a:r>
              <a:rPr baseline="-25000" lang="en" sz="1300">
                <a:solidFill>
                  <a:srgbClr val="9900FF"/>
                </a:solidFill>
              </a:rPr>
              <a:t>  </a:t>
            </a:r>
            <a:r>
              <a:rPr baseline="-25000" lang="en">
                <a:solidFill>
                  <a:srgbClr val="9900FF"/>
                </a:solidFill>
              </a:rPr>
              <a:t>       </a:t>
            </a:r>
            <a:endParaRPr baseline="-25000">
              <a:solidFill>
                <a:srgbClr val="9900FF"/>
              </a:solidFill>
            </a:endParaRPr>
          </a:p>
        </p:txBody>
      </p:sp>
      <p:sp>
        <p:nvSpPr>
          <p:cNvPr id="623" name="Shape 623"/>
          <p:cNvSpPr txBox="1"/>
          <p:nvPr/>
        </p:nvSpPr>
        <p:spPr>
          <a:xfrm>
            <a:off x="3731049" y="4042288"/>
            <a:ext cx="11028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p</a:t>
            </a:r>
            <a:r>
              <a:rPr baseline="-25000" lang="en">
                <a:solidFill>
                  <a:srgbClr val="9900FF"/>
                </a:solidFill>
              </a:rPr>
              <a:t>t </a:t>
            </a:r>
            <a:r>
              <a:rPr lang="en">
                <a:solidFill>
                  <a:srgbClr val="9900FF"/>
                </a:solidFill>
              </a:rPr>
              <a:t> </a:t>
            </a:r>
            <a:r>
              <a:rPr lang="en" sz="1100">
                <a:solidFill>
                  <a:srgbClr val="38761D"/>
                </a:solidFill>
              </a:rPr>
              <a:t>$10.20</a:t>
            </a:r>
            <a:r>
              <a:rPr baseline="-25000" lang="en" sz="1300"/>
              <a:t>  </a:t>
            </a:r>
            <a:r>
              <a:rPr baseline="-25000" lang="en" sz="1300">
                <a:solidFill>
                  <a:srgbClr val="9900FF"/>
                </a:solidFill>
              </a:rPr>
              <a:t>  </a:t>
            </a:r>
            <a:r>
              <a:rPr baseline="-25000" lang="en">
                <a:solidFill>
                  <a:srgbClr val="9900FF"/>
                </a:solidFill>
              </a:rPr>
              <a:t>       </a:t>
            </a:r>
            <a:endParaRPr baseline="-25000">
              <a:solidFill>
                <a:srgbClr val="9900FF"/>
              </a:solidFill>
            </a:endParaRPr>
          </a:p>
        </p:txBody>
      </p:sp>
      <p:grpSp>
        <p:nvGrpSpPr>
          <p:cNvPr id="624" name="Shape 624"/>
          <p:cNvGrpSpPr/>
          <p:nvPr/>
        </p:nvGrpSpPr>
        <p:grpSpPr>
          <a:xfrm>
            <a:off x="1891213" y="2743987"/>
            <a:ext cx="949012" cy="1487813"/>
            <a:chOff x="2329588" y="1488962"/>
            <a:chExt cx="949012" cy="1487813"/>
          </a:xfrm>
        </p:grpSpPr>
        <p:sp>
          <p:nvSpPr>
            <p:cNvPr id="625" name="Shape 625"/>
            <p:cNvSpPr txBox="1"/>
            <p:nvPr/>
          </p:nvSpPr>
          <p:spPr>
            <a:xfrm>
              <a:off x="2329588" y="1488962"/>
              <a:ext cx="838200" cy="30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B45F06"/>
                  </a:solidFill>
                </a:rPr>
                <a:t>y</a:t>
              </a:r>
              <a:r>
                <a:rPr baseline="-25000" lang="en">
                  <a:solidFill>
                    <a:srgbClr val="B45F06"/>
                  </a:solidFill>
                </a:rPr>
                <a:t>t</a:t>
              </a:r>
              <a:endParaRPr baseline="-25000">
                <a:solidFill>
                  <a:srgbClr val="B45F06"/>
                </a:solidFill>
              </a:endParaRPr>
            </a:p>
          </p:txBody>
        </p:sp>
        <p:grpSp>
          <p:nvGrpSpPr>
            <p:cNvPr id="626" name="Shape 626"/>
            <p:cNvGrpSpPr/>
            <p:nvPr/>
          </p:nvGrpSpPr>
          <p:grpSpPr>
            <a:xfrm>
              <a:off x="2495288" y="1882375"/>
              <a:ext cx="783313" cy="1094400"/>
              <a:chOff x="5246388" y="1591725"/>
              <a:chExt cx="783313" cy="1094400"/>
            </a:xfrm>
          </p:grpSpPr>
          <p:grpSp>
            <p:nvGrpSpPr>
              <p:cNvPr id="627" name="Shape 627"/>
              <p:cNvGrpSpPr/>
              <p:nvPr/>
            </p:nvGrpSpPr>
            <p:grpSpPr>
              <a:xfrm>
                <a:off x="5246388" y="1591725"/>
                <a:ext cx="467700" cy="1094400"/>
                <a:chOff x="3437150" y="1585475"/>
                <a:chExt cx="467700" cy="1094400"/>
              </a:xfrm>
            </p:grpSpPr>
            <p:sp>
              <p:nvSpPr>
                <p:cNvPr id="628" name="Shape 628"/>
                <p:cNvSpPr/>
                <p:nvPr/>
              </p:nvSpPr>
              <p:spPr>
                <a:xfrm>
                  <a:off x="3437150" y="1585475"/>
                  <a:ext cx="467700" cy="10944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29" name="Shape 629"/>
                <p:cNvCxnSpPr/>
                <p:nvPr/>
              </p:nvCxnSpPr>
              <p:spPr>
                <a:xfrm>
                  <a:off x="3437156" y="2300419"/>
                  <a:ext cx="464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30" name="Shape 630"/>
                <p:cNvCxnSpPr/>
                <p:nvPr/>
              </p:nvCxnSpPr>
              <p:spPr>
                <a:xfrm>
                  <a:off x="3438956" y="1926094"/>
                  <a:ext cx="464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631" name="Shape 631"/>
              <p:cNvSpPr txBox="1"/>
              <p:nvPr/>
            </p:nvSpPr>
            <p:spPr>
              <a:xfrm>
                <a:off x="5246400" y="1591725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  1</a:t>
                </a:r>
                <a:endParaRPr sz="1100"/>
              </a:p>
            </p:txBody>
          </p:sp>
          <p:sp>
            <p:nvSpPr>
              <p:cNvPr id="632" name="Shape 632"/>
              <p:cNvSpPr txBox="1"/>
              <p:nvPr/>
            </p:nvSpPr>
            <p:spPr>
              <a:xfrm>
                <a:off x="5246400" y="1956138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CC0000"/>
                    </a:solidFill>
                  </a:rPr>
                  <a:t>0.8</a:t>
                </a:r>
                <a:endParaRPr sz="1100">
                  <a:solidFill>
                    <a:srgbClr val="CC0000"/>
                  </a:solidFill>
                </a:endParaRPr>
              </a:p>
            </p:txBody>
          </p:sp>
          <p:sp>
            <p:nvSpPr>
              <p:cNvPr id="633" name="Shape 633"/>
              <p:cNvSpPr txBox="1"/>
              <p:nvPr/>
            </p:nvSpPr>
            <p:spPr>
              <a:xfrm>
                <a:off x="5246400" y="2320550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  </a:t>
                </a:r>
                <a:r>
                  <a:rPr lang="en" sz="1100">
                    <a:solidFill>
                      <a:srgbClr val="38761D"/>
                    </a:solidFill>
                  </a:rPr>
                  <a:t>2</a:t>
                </a:r>
                <a:endParaRPr sz="1100">
                  <a:solidFill>
                    <a:srgbClr val="38761D"/>
                  </a:solidFill>
                </a:endParaRPr>
              </a:p>
            </p:txBody>
          </p:sp>
        </p:grpSp>
      </p:grpSp>
      <p:grpSp>
        <p:nvGrpSpPr>
          <p:cNvPr id="634" name="Shape 634"/>
          <p:cNvGrpSpPr/>
          <p:nvPr/>
        </p:nvGrpSpPr>
        <p:grpSpPr>
          <a:xfrm>
            <a:off x="4713638" y="2743974"/>
            <a:ext cx="949012" cy="1487813"/>
            <a:chOff x="2329588" y="1488962"/>
            <a:chExt cx="949012" cy="1487813"/>
          </a:xfrm>
        </p:grpSpPr>
        <p:sp>
          <p:nvSpPr>
            <p:cNvPr id="635" name="Shape 635"/>
            <p:cNvSpPr txBox="1"/>
            <p:nvPr/>
          </p:nvSpPr>
          <p:spPr>
            <a:xfrm>
              <a:off x="2329588" y="1488962"/>
              <a:ext cx="838200" cy="30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B45F06"/>
                  </a:solidFill>
                </a:rPr>
                <a:t>y</a:t>
              </a:r>
              <a:r>
                <a:rPr baseline="-25000" lang="en">
                  <a:solidFill>
                    <a:srgbClr val="B45F06"/>
                  </a:solidFill>
                </a:rPr>
                <a:t>t+1</a:t>
              </a:r>
              <a:endParaRPr baseline="-25000">
                <a:solidFill>
                  <a:srgbClr val="B45F06"/>
                </a:solidFill>
              </a:endParaRPr>
            </a:p>
          </p:txBody>
        </p:sp>
        <p:grpSp>
          <p:nvGrpSpPr>
            <p:cNvPr id="636" name="Shape 636"/>
            <p:cNvGrpSpPr/>
            <p:nvPr/>
          </p:nvGrpSpPr>
          <p:grpSpPr>
            <a:xfrm>
              <a:off x="2495288" y="1882375"/>
              <a:ext cx="783313" cy="1094400"/>
              <a:chOff x="5246388" y="1591725"/>
              <a:chExt cx="783313" cy="1094400"/>
            </a:xfrm>
          </p:grpSpPr>
          <p:grpSp>
            <p:nvGrpSpPr>
              <p:cNvPr id="637" name="Shape 637"/>
              <p:cNvGrpSpPr/>
              <p:nvPr/>
            </p:nvGrpSpPr>
            <p:grpSpPr>
              <a:xfrm>
                <a:off x="5246388" y="1591725"/>
                <a:ext cx="467700" cy="1094400"/>
                <a:chOff x="3437150" y="1585475"/>
                <a:chExt cx="467700" cy="1094400"/>
              </a:xfrm>
            </p:grpSpPr>
            <p:sp>
              <p:nvSpPr>
                <p:cNvPr id="638" name="Shape 638"/>
                <p:cNvSpPr/>
                <p:nvPr/>
              </p:nvSpPr>
              <p:spPr>
                <a:xfrm>
                  <a:off x="3437150" y="1585475"/>
                  <a:ext cx="467700" cy="10944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39" name="Shape 639"/>
                <p:cNvCxnSpPr/>
                <p:nvPr/>
              </p:nvCxnSpPr>
              <p:spPr>
                <a:xfrm>
                  <a:off x="3437156" y="2300419"/>
                  <a:ext cx="464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40" name="Shape 640"/>
                <p:cNvCxnSpPr/>
                <p:nvPr/>
              </p:nvCxnSpPr>
              <p:spPr>
                <a:xfrm>
                  <a:off x="3438956" y="1926094"/>
                  <a:ext cx="464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641" name="Shape 641"/>
              <p:cNvSpPr txBox="1"/>
              <p:nvPr/>
            </p:nvSpPr>
            <p:spPr>
              <a:xfrm>
                <a:off x="5246400" y="1591725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/>
                  <a:t>  1</a:t>
                </a:r>
                <a:endParaRPr sz="1100"/>
              </a:p>
            </p:txBody>
          </p:sp>
          <p:sp>
            <p:nvSpPr>
              <p:cNvPr id="642" name="Shape 642"/>
              <p:cNvSpPr txBox="1"/>
              <p:nvPr/>
            </p:nvSpPr>
            <p:spPr>
              <a:xfrm>
                <a:off x="5246400" y="1956138"/>
                <a:ext cx="783300" cy="3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38761D"/>
                    </a:solidFill>
                  </a:rPr>
                  <a:t>  2</a:t>
                </a:r>
                <a:endParaRPr sz="1100">
                  <a:solidFill>
                    <a:srgbClr val="38761D"/>
                  </a:solidFill>
                </a:endParaRPr>
              </a:p>
            </p:txBody>
          </p:sp>
        </p:grpSp>
      </p:grpSp>
      <p:sp>
        <p:nvSpPr>
          <p:cNvPr id="643" name="Shape 6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4" name="Shape 644"/>
          <p:cNvGrpSpPr/>
          <p:nvPr/>
        </p:nvGrpSpPr>
        <p:grpSpPr>
          <a:xfrm>
            <a:off x="2781462" y="2560775"/>
            <a:ext cx="3869825" cy="301663"/>
            <a:chOff x="1257212" y="3540425"/>
            <a:chExt cx="3869825" cy="301663"/>
          </a:xfrm>
        </p:grpSpPr>
        <p:sp>
          <p:nvSpPr>
            <p:cNvPr id="645" name="Shape 645"/>
            <p:cNvSpPr txBox="1"/>
            <p:nvPr/>
          </p:nvSpPr>
          <p:spPr>
            <a:xfrm>
              <a:off x="1257212" y="3540425"/>
              <a:ext cx="1102800" cy="28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38761D"/>
                  </a:solidFill>
                </a:rPr>
                <a:t>r</a:t>
              </a:r>
              <a:r>
                <a:rPr baseline="-25000" lang="en">
                  <a:solidFill>
                    <a:srgbClr val="38761D"/>
                  </a:solidFill>
                </a:rPr>
                <a:t>t</a:t>
              </a:r>
              <a:r>
                <a:rPr baseline="-25000" lang="en">
                  <a:solidFill>
                    <a:srgbClr val="9900FF"/>
                  </a:solidFill>
                </a:rPr>
                <a:t> </a:t>
              </a:r>
              <a:r>
                <a:rPr lang="en">
                  <a:solidFill>
                    <a:srgbClr val="9900FF"/>
                  </a:solidFill>
                </a:rPr>
                <a:t> </a:t>
              </a:r>
              <a:r>
                <a:rPr lang="en" sz="1100">
                  <a:solidFill>
                    <a:srgbClr val="38761D"/>
                  </a:solidFill>
                </a:rPr>
                <a:t>0.02</a:t>
              </a:r>
              <a:r>
                <a:rPr baseline="-25000" lang="en" sz="1300">
                  <a:solidFill>
                    <a:srgbClr val="38761D"/>
                  </a:solidFill>
                </a:rPr>
                <a:t>    </a:t>
              </a:r>
              <a:r>
                <a:rPr baseline="-25000" lang="en">
                  <a:solidFill>
                    <a:srgbClr val="38761D"/>
                  </a:solidFill>
                </a:rPr>
                <a:t> </a:t>
              </a:r>
              <a:r>
                <a:rPr baseline="-25000" lang="en">
                  <a:solidFill>
                    <a:srgbClr val="9900FF"/>
                  </a:solidFill>
                </a:rPr>
                <a:t>      </a:t>
              </a:r>
              <a:endParaRPr baseline="-25000">
                <a:solidFill>
                  <a:srgbClr val="9900FF"/>
                </a:solidFill>
              </a:endParaRPr>
            </a:p>
          </p:txBody>
        </p:sp>
        <p:sp>
          <p:nvSpPr>
            <p:cNvPr id="646" name="Shape 646"/>
            <p:cNvSpPr txBox="1"/>
            <p:nvPr/>
          </p:nvSpPr>
          <p:spPr>
            <a:xfrm>
              <a:off x="4024237" y="3557688"/>
              <a:ext cx="1102800" cy="28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38761D"/>
                  </a:solidFill>
                </a:rPr>
                <a:t>r</a:t>
              </a:r>
              <a:r>
                <a:rPr baseline="-25000" lang="en">
                  <a:solidFill>
                    <a:srgbClr val="38761D"/>
                  </a:solidFill>
                </a:rPr>
                <a:t>t</a:t>
              </a:r>
              <a:r>
                <a:rPr baseline="-25000" lang="en">
                  <a:solidFill>
                    <a:srgbClr val="9900FF"/>
                  </a:solidFill>
                </a:rPr>
                <a:t> </a:t>
              </a:r>
              <a:r>
                <a:rPr lang="en">
                  <a:solidFill>
                    <a:srgbClr val="9900FF"/>
                  </a:solidFill>
                </a:rPr>
                <a:t> </a:t>
              </a:r>
              <a:r>
                <a:rPr lang="en" sz="1100">
                  <a:solidFill>
                    <a:srgbClr val="38761D"/>
                  </a:solidFill>
                </a:rPr>
                <a:t>0.43</a:t>
              </a:r>
              <a:r>
                <a:rPr baseline="-25000" lang="en" sz="1300"/>
                <a:t>  </a:t>
              </a:r>
              <a:r>
                <a:rPr baseline="-25000" lang="en" sz="1300">
                  <a:solidFill>
                    <a:srgbClr val="9900FF"/>
                  </a:solidFill>
                </a:rPr>
                <a:t>  </a:t>
              </a:r>
              <a:r>
                <a:rPr baseline="-25000" lang="en">
                  <a:solidFill>
                    <a:srgbClr val="9900FF"/>
                  </a:solidFill>
                </a:rPr>
                <a:t>       </a:t>
              </a:r>
              <a:endParaRPr baseline="-25000">
                <a:solidFill>
                  <a:srgbClr val="9900FF"/>
                </a:solidFill>
              </a:endParaRPr>
            </a:p>
          </p:txBody>
        </p:sp>
      </p:grpSp>
      <p:sp>
        <p:nvSpPr>
          <p:cNvPr id="647" name="Shape 647"/>
          <p:cNvSpPr txBox="1"/>
          <p:nvPr/>
        </p:nvSpPr>
        <p:spPr>
          <a:xfrm>
            <a:off x="7517475" y="3859413"/>
            <a:ext cx="1805700" cy="28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FF"/>
                </a:solidFill>
              </a:rPr>
              <a:t>w</a:t>
            </a:r>
            <a:r>
              <a:rPr b="1" baseline="-25000" lang="en" sz="1100">
                <a:solidFill>
                  <a:srgbClr val="0000FF"/>
                </a:solidFill>
              </a:rPr>
              <a:t>t</a:t>
            </a:r>
            <a:r>
              <a:rPr lang="en" sz="1100">
                <a:solidFill>
                  <a:srgbClr val="0000FF"/>
                </a:solidFill>
              </a:rPr>
              <a:t>: Portfolio Vector</a:t>
            </a:r>
            <a:endParaRPr sz="1100">
              <a:solidFill>
                <a:srgbClr val="0000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B45F06"/>
                </a:solidFill>
              </a:rPr>
              <a:t>y</a:t>
            </a:r>
            <a:r>
              <a:rPr b="1" baseline="-25000" lang="en" sz="1100">
                <a:solidFill>
                  <a:srgbClr val="B45F06"/>
                </a:solidFill>
              </a:rPr>
              <a:t>t</a:t>
            </a:r>
            <a:r>
              <a:rPr lang="en" sz="1100">
                <a:solidFill>
                  <a:srgbClr val="B45F06"/>
                </a:solidFill>
              </a:rPr>
              <a:t>: Relative Price Vector</a:t>
            </a:r>
            <a:endParaRPr sz="1100">
              <a:solidFill>
                <a:srgbClr val="B45F06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8761D"/>
                </a:solidFill>
              </a:rPr>
              <a:t>r</a:t>
            </a:r>
            <a:r>
              <a:rPr baseline="-25000" lang="en" sz="1100">
                <a:solidFill>
                  <a:srgbClr val="38761D"/>
                </a:solidFill>
              </a:rPr>
              <a:t>t</a:t>
            </a:r>
            <a:r>
              <a:rPr lang="en" sz="1100">
                <a:solidFill>
                  <a:srgbClr val="38761D"/>
                </a:solidFill>
              </a:rPr>
              <a:t>: Log Rate of Return</a:t>
            </a:r>
            <a:endParaRPr sz="1100">
              <a:solidFill>
                <a:srgbClr val="38761D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00FF"/>
                </a:solidFill>
              </a:rPr>
              <a:t>p</a:t>
            </a:r>
            <a:r>
              <a:rPr baseline="-25000" lang="en" sz="1100">
                <a:solidFill>
                  <a:srgbClr val="9900FF"/>
                </a:solidFill>
              </a:rPr>
              <a:t>t</a:t>
            </a:r>
            <a:r>
              <a:rPr lang="en" sz="1100">
                <a:solidFill>
                  <a:srgbClr val="9900FF"/>
                </a:solidFill>
              </a:rPr>
              <a:t>: Portfolio Value</a:t>
            </a:r>
            <a:endParaRPr sz="1100">
              <a:solidFill>
                <a:srgbClr val="38761D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B45F06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100">
              <a:solidFill>
                <a:srgbClr val="B45F06"/>
              </a:solidFill>
            </a:endParaRPr>
          </a:p>
        </p:txBody>
      </p:sp>
      <p:sp>
        <p:nvSpPr>
          <p:cNvPr id="648" name="Shape 648"/>
          <p:cNvSpPr txBox="1"/>
          <p:nvPr/>
        </p:nvSpPr>
        <p:spPr>
          <a:xfrm>
            <a:off x="4879350" y="3866213"/>
            <a:ext cx="7833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8761D"/>
                </a:solidFill>
              </a:rPr>
              <a:t>1.17</a:t>
            </a:r>
            <a:endParaRPr sz="1100">
              <a:solidFill>
                <a:srgbClr val="38761D"/>
              </a:solidFill>
            </a:endParaRPr>
          </a:p>
        </p:txBody>
      </p:sp>
      <p:sp>
        <p:nvSpPr>
          <p:cNvPr id="649" name="Shape 649"/>
          <p:cNvSpPr txBox="1"/>
          <p:nvPr/>
        </p:nvSpPr>
        <p:spPr>
          <a:xfrm>
            <a:off x="6523849" y="4072213"/>
            <a:ext cx="11028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p</a:t>
            </a:r>
            <a:r>
              <a:rPr baseline="-25000" lang="en">
                <a:solidFill>
                  <a:srgbClr val="9900FF"/>
                </a:solidFill>
              </a:rPr>
              <a:t>t +1</a:t>
            </a:r>
            <a:r>
              <a:rPr lang="en">
                <a:solidFill>
                  <a:srgbClr val="9900FF"/>
                </a:solidFill>
              </a:rPr>
              <a:t> </a:t>
            </a:r>
            <a:r>
              <a:rPr lang="en" sz="1100">
                <a:solidFill>
                  <a:srgbClr val="38761D"/>
                </a:solidFill>
              </a:rPr>
              <a:t>$15.65</a:t>
            </a:r>
            <a:r>
              <a:rPr baseline="-25000" lang="en" sz="1300"/>
              <a:t>  </a:t>
            </a:r>
            <a:r>
              <a:rPr baseline="-25000" lang="en" sz="1300">
                <a:solidFill>
                  <a:srgbClr val="9900FF"/>
                </a:solidFill>
              </a:rPr>
              <a:t>  </a:t>
            </a:r>
            <a:r>
              <a:rPr baseline="-25000" lang="en">
                <a:solidFill>
                  <a:srgbClr val="9900FF"/>
                </a:solidFill>
              </a:rPr>
              <a:t>       </a:t>
            </a:r>
            <a:endParaRPr baseline="-2500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655" name="Shape 6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Cryptocurrencies and Markets</a:t>
            </a:r>
            <a:endParaRPr sz="2000"/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Portfolio Management Problem</a:t>
            </a:r>
            <a:endParaRPr sz="2000"/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en" sz="2000">
                <a:solidFill>
                  <a:srgbClr val="000000"/>
                </a:solidFill>
              </a:rPr>
              <a:t>Reinforcement Learning as a Portfolio Manager</a:t>
            </a:r>
            <a:endParaRPr b="1" sz="2000">
              <a:solidFill>
                <a:srgbClr val="000000"/>
              </a:solidFill>
            </a:endParaRP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en" sz="2000">
                <a:solidFill>
                  <a:srgbClr val="434343"/>
                </a:solidFill>
              </a:rPr>
              <a:t>Mini-machine Network Topology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</a:t>
            </a:r>
            <a:r>
              <a:rPr lang="en" sz="2000">
                <a:solidFill>
                  <a:srgbClr val="434343"/>
                </a:solidFill>
              </a:rPr>
              <a:t>esults and Future Work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id="656" name="Shape 6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Shape 661"/>
          <p:cNvGrpSpPr/>
          <p:nvPr/>
        </p:nvGrpSpPr>
        <p:grpSpPr>
          <a:xfrm>
            <a:off x="435051" y="1062825"/>
            <a:ext cx="8273900" cy="3536600"/>
            <a:chOff x="435051" y="1062825"/>
            <a:chExt cx="8273900" cy="3536600"/>
          </a:xfrm>
        </p:grpSpPr>
        <p:pic>
          <p:nvPicPr>
            <p:cNvPr id="662" name="Shape 66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5051" y="1062825"/>
              <a:ext cx="8273900" cy="353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3" name="Shape 663"/>
            <p:cNvSpPr/>
            <p:nvPr/>
          </p:nvSpPr>
          <p:spPr>
            <a:xfrm>
              <a:off x="4606850" y="1475925"/>
              <a:ext cx="156900" cy="1629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4" name="Shape 6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5" name="Shape 665"/>
          <p:cNvSpPr txBox="1"/>
          <p:nvPr/>
        </p:nvSpPr>
        <p:spPr>
          <a:xfrm>
            <a:off x="27975" y="1274363"/>
            <a:ext cx="34569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The Price Tensor </a:t>
            </a:r>
            <a:r>
              <a:rPr b="1" lang="en" sz="1900"/>
              <a:t>X</a:t>
            </a:r>
            <a:r>
              <a:rPr b="1" baseline="-25000" lang="en" sz="1900"/>
              <a:t>t</a:t>
            </a:r>
            <a:endParaRPr b="1" baseline="-25000" sz="19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Shape 666"/>
          <p:cNvSpPr/>
          <p:nvPr/>
        </p:nvSpPr>
        <p:spPr>
          <a:xfrm>
            <a:off x="2219000" y="1397988"/>
            <a:ext cx="5300400" cy="3075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Shape 667"/>
          <p:cNvSpPr/>
          <p:nvPr/>
        </p:nvSpPr>
        <p:spPr>
          <a:xfrm>
            <a:off x="435050" y="1934200"/>
            <a:ext cx="2040600" cy="2805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Shape 668"/>
          <p:cNvSpPr/>
          <p:nvPr/>
        </p:nvSpPr>
        <p:spPr>
          <a:xfrm>
            <a:off x="7241575" y="1288950"/>
            <a:ext cx="1437300" cy="2565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Shape 669"/>
          <p:cNvSpPr txBox="1"/>
          <p:nvPr/>
        </p:nvSpPr>
        <p:spPr>
          <a:xfrm>
            <a:off x="6231775" y="759150"/>
            <a:ext cx="34569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The Portfolio Vector </a:t>
            </a:r>
            <a:r>
              <a:rPr b="1" lang="en" sz="1900">
                <a:solidFill>
                  <a:srgbClr val="0000FF"/>
                </a:solidFill>
              </a:rPr>
              <a:t>w</a:t>
            </a:r>
            <a:r>
              <a:rPr b="1" baseline="-25000" lang="en" sz="1900">
                <a:solidFill>
                  <a:srgbClr val="0000FF"/>
                </a:solidFill>
              </a:rPr>
              <a:t>t</a:t>
            </a:r>
            <a:endParaRPr b="1" baseline="-25000" sz="1900">
              <a:solidFill>
                <a:srgbClr val="0000FF"/>
              </a:solidFill>
            </a:endParaRPr>
          </a:p>
        </p:txBody>
      </p:sp>
      <p:sp>
        <p:nvSpPr>
          <p:cNvPr id="670" name="Shape 670"/>
          <p:cNvSpPr txBox="1"/>
          <p:nvPr/>
        </p:nvSpPr>
        <p:spPr>
          <a:xfrm>
            <a:off x="3659750" y="4564425"/>
            <a:ext cx="36234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Deep Reinforcement Learning</a:t>
            </a:r>
            <a:endParaRPr sz="19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671" name="Shape 6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System Overview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Shape 672"/>
          <p:cNvSpPr txBox="1"/>
          <p:nvPr/>
        </p:nvSpPr>
        <p:spPr>
          <a:xfrm>
            <a:off x="4342925" y="1325150"/>
            <a:ext cx="6015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FF"/>
                </a:solidFill>
              </a:rPr>
              <a:t>W</a:t>
            </a:r>
            <a:r>
              <a:rPr b="1" baseline="-25000" lang="en" sz="1500">
                <a:solidFill>
                  <a:srgbClr val="0000FF"/>
                </a:solidFill>
              </a:rPr>
              <a:t>t-1 </a:t>
            </a:r>
            <a:endParaRPr b="1" sz="15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we build a machine to trade our </a:t>
            </a:r>
            <a:r>
              <a:rPr lang="en"/>
              <a:t>Bitcoin</a:t>
            </a:r>
            <a:r>
              <a:rPr lang="en"/>
              <a:t> for us?!</a:t>
            </a:r>
            <a:endParaRPr/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Cryptocurrency prices are unprecedented. </a:t>
            </a:r>
            <a:endParaRPr/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Market cap is now over 450 Billion Dollars</a:t>
            </a: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723" y="2130010"/>
            <a:ext cx="5828677" cy="23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2405550" y="4758600"/>
            <a:ext cx="6917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999999"/>
                </a:solidFill>
              </a:rPr>
              <a:t>[1] </a:t>
            </a:r>
            <a:r>
              <a:rPr lang="en" sz="1100">
                <a:solidFill>
                  <a:srgbClr val="999999"/>
                </a:solidFill>
              </a:rPr>
              <a:t>https://coinmarketcap.com/gainers-losers/</a:t>
            </a:r>
            <a:endParaRPr sz="1100">
              <a:solidFill>
                <a:srgbClr val="999999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" name="Shape 677"/>
          <p:cNvGrpSpPr/>
          <p:nvPr/>
        </p:nvGrpSpPr>
        <p:grpSpPr>
          <a:xfrm>
            <a:off x="2654575" y="1059972"/>
            <a:ext cx="4108150" cy="3633115"/>
            <a:chOff x="5481593" y="1107263"/>
            <a:chExt cx="4344031" cy="3841721"/>
          </a:xfrm>
        </p:grpSpPr>
        <p:pic>
          <p:nvPicPr>
            <p:cNvPr id="678" name="Shape 67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81593" y="1107263"/>
              <a:ext cx="3603814" cy="3685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9" name="Shape 679"/>
            <p:cNvSpPr txBox="1"/>
            <p:nvPr/>
          </p:nvSpPr>
          <p:spPr>
            <a:xfrm>
              <a:off x="5859624" y="1107275"/>
              <a:ext cx="3966000" cy="46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/>
                <a:t>Agent</a:t>
              </a:r>
              <a:endParaRPr sz="1800"/>
            </a:p>
          </p:txBody>
        </p:sp>
        <p:sp>
          <p:nvSpPr>
            <p:cNvPr id="680" name="Shape 680"/>
            <p:cNvSpPr txBox="1"/>
            <p:nvPr/>
          </p:nvSpPr>
          <p:spPr>
            <a:xfrm>
              <a:off x="5687450" y="4486383"/>
              <a:ext cx="3966000" cy="46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/>
                <a:t>Environment</a:t>
              </a:r>
              <a:endParaRPr sz="1800"/>
            </a:p>
          </p:txBody>
        </p:sp>
      </p:grpSp>
      <p:sp>
        <p:nvSpPr>
          <p:cNvPr id="681" name="Shape 6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Reinforcement Learning as a Portfolio Manager</a:t>
            </a:r>
            <a:endParaRPr/>
          </a:p>
        </p:txBody>
      </p:sp>
      <p:sp>
        <p:nvSpPr>
          <p:cNvPr id="682" name="Shape 682"/>
          <p:cNvSpPr txBox="1"/>
          <p:nvPr/>
        </p:nvSpPr>
        <p:spPr>
          <a:xfrm>
            <a:off x="2405550" y="4758600"/>
            <a:ext cx="6917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999999"/>
                </a:solidFill>
              </a:rPr>
              <a:t>[3] Silver, David. Retrieved from: http://www0.cs.ucl.ac.uk/staff/d.silver/web/Teaching_files/intro_RL.pdf</a:t>
            </a:r>
            <a:endParaRPr sz="1100">
              <a:solidFill>
                <a:srgbClr val="999999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3" name="Shape 683"/>
          <p:cNvGrpSpPr/>
          <p:nvPr/>
        </p:nvGrpSpPr>
        <p:grpSpPr>
          <a:xfrm>
            <a:off x="5874850" y="1714287"/>
            <a:ext cx="1080325" cy="1915875"/>
            <a:chOff x="5874850" y="1714287"/>
            <a:chExt cx="1080325" cy="1915875"/>
          </a:xfrm>
        </p:grpSpPr>
        <p:pic>
          <p:nvPicPr>
            <p:cNvPr id="684" name="Shape 68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12449" y="1714287"/>
              <a:ext cx="942725" cy="1915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5" name="Shape 685"/>
            <p:cNvSpPr/>
            <p:nvPr/>
          </p:nvSpPr>
          <p:spPr>
            <a:xfrm>
              <a:off x="5874850" y="2348550"/>
              <a:ext cx="305700" cy="3297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6" name="Shape 686"/>
          <p:cNvSpPr txBox="1"/>
          <p:nvPr/>
        </p:nvSpPr>
        <p:spPr>
          <a:xfrm>
            <a:off x="4391562" y="2649888"/>
            <a:ext cx="11028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8761D"/>
                </a:solidFill>
              </a:rPr>
              <a:t>r</a:t>
            </a:r>
            <a:r>
              <a:rPr baseline="-25000" lang="en" sz="1800">
                <a:solidFill>
                  <a:srgbClr val="38761D"/>
                </a:solidFill>
              </a:rPr>
              <a:t>t</a:t>
            </a:r>
            <a:r>
              <a:rPr baseline="-25000" lang="en" sz="1800">
                <a:solidFill>
                  <a:srgbClr val="9900FF"/>
                </a:solidFill>
              </a:rPr>
              <a:t> </a:t>
            </a:r>
            <a:r>
              <a:rPr lang="en" sz="1800">
                <a:solidFill>
                  <a:srgbClr val="9900FF"/>
                </a:solidFill>
              </a:rPr>
              <a:t> </a:t>
            </a:r>
            <a:r>
              <a:rPr baseline="-25000" lang="en" sz="1800">
                <a:solidFill>
                  <a:srgbClr val="9900FF"/>
                </a:solidFill>
              </a:rPr>
              <a:t>     </a:t>
            </a:r>
            <a:endParaRPr baseline="-25000" sz="1800">
              <a:solidFill>
                <a:srgbClr val="9900FF"/>
              </a:solidFill>
            </a:endParaRPr>
          </a:p>
        </p:txBody>
      </p:sp>
      <p:sp>
        <p:nvSpPr>
          <p:cNvPr id="687" name="Shape 687"/>
          <p:cNvSpPr txBox="1"/>
          <p:nvPr/>
        </p:nvSpPr>
        <p:spPr>
          <a:xfrm>
            <a:off x="7517475" y="3859413"/>
            <a:ext cx="1805700" cy="28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FF"/>
                </a:solidFill>
              </a:rPr>
              <a:t>w</a:t>
            </a:r>
            <a:r>
              <a:rPr b="1" baseline="-25000" lang="en" sz="1100">
                <a:solidFill>
                  <a:srgbClr val="0000FF"/>
                </a:solidFill>
              </a:rPr>
              <a:t>t</a:t>
            </a:r>
            <a:r>
              <a:rPr lang="en" sz="1100">
                <a:solidFill>
                  <a:srgbClr val="0000FF"/>
                </a:solidFill>
              </a:rPr>
              <a:t>: Portfolio Vector</a:t>
            </a:r>
            <a:endParaRPr baseline="-25000" sz="1100">
              <a:solidFill>
                <a:srgbClr val="0000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X</a:t>
            </a:r>
            <a:r>
              <a:rPr b="1" baseline="-25000" lang="en" sz="1100"/>
              <a:t>t</a:t>
            </a:r>
            <a:r>
              <a:rPr lang="en" sz="1100"/>
              <a:t>: Price Tensor</a:t>
            </a:r>
            <a:endParaRPr sz="11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8761D"/>
                </a:solidFill>
              </a:rPr>
              <a:t>r</a:t>
            </a:r>
            <a:r>
              <a:rPr baseline="-25000" lang="en" sz="1100">
                <a:solidFill>
                  <a:srgbClr val="38761D"/>
                </a:solidFill>
              </a:rPr>
              <a:t>t</a:t>
            </a:r>
            <a:r>
              <a:rPr lang="en" sz="1100">
                <a:solidFill>
                  <a:srgbClr val="38761D"/>
                </a:solidFill>
              </a:rPr>
              <a:t>: Rate of Return</a:t>
            </a:r>
            <a:endParaRPr baseline="-25000" sz="1100">
              <a:solidFill>
                <a:srgbClr val="B45F06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100">
              <a:solidFill>
                <a:srgbClr val="B45F06"/>
              </a:solidFill>
            </a:endParaRPr>
          </a:p>
        </p:txBody>
      </p:sp>
      <p:grpSp>
        <p:nvGrpSpPr>
          <p:cNvPr id="688" name="Shape 688"/>
          <p:cNvGrpSpPr/>
          <p:nvPr/>
        </p:nvGrpSpPr>
        <p:grpSpPr>
          <a:xfrm>
            <a:off x="1752400" y="1776662"/>
            <a:ext cx="1080325" cy="1915875"/>
            <a:chOff x="5874850" y="1714287"/>
            <a:chExt cx="1080325" cy="1915875"/>
          </a:xfrm>
        </p:grpSpPr>
        <p:pic>
          <p:nvPicPr>
            <p:cNvPr id="689" name="Shape 68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12449" y="1714287"/>
              <a:ext cx="942725" cy="1915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0" name="Shape 690"/>
            <p:cNvSpPr/>
            <p:nvPr/>
          </p:nvSpPr>
          <p:spPr>
            <a:xfrm>
              <a:off x="5874850" y="2348550"/>
              <a:ext cx="305700" cy="3297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91" name="Shape 691"/>
          <p:cNvPicPr preferRelativeResize="0"/>
          <p:nvPr/>
        </p:nvPicPr>
        <p:blipFill rotWithShape="1">
          <a:blip r:embed="rId5">
            <a:alphaModFix/>
          </a:blip>
          <a:srcRect b="0" l="7976" r="6989" t="2723"/>
          <a:stretch/>
        </p:blipFill>
        <p:spPr>
          <a:xfrm>
            <a:off x="311700" y="2093148"/>
            <a:ext cx="1684200" cy="14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Shape 692"/>
          <p:cNvSpPr txBox="1"/>
          <p:nvPr/>
        </p:nvSpPr>
        <p:spPr>
          <a:xfrm>
            <a:off x="2094600" y="3630150"/>
            <a:ext cx="9423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w</a:t>
            </a:r>
            <a:r>
              <a:rPr baseline="-25000" lang="en" sz="1800">
                <a:solidFill>
                  <a:srgbClr val="0000FF"/>
                </a:solidFill>
              </a:rPr>
              <a:t>t-1</a:t>
            </a:r>
            <a:endParaRPr baseline="-25000" sz="1800">
              <a:solidFill>
                <a:srgbClr val="0000FF"/>
              </a:solidFill>
            </a:endParaRPr>
          </a:p>
        </p:txBody>
      </p:sp>
      <p:sp>
        <p:nvSpPr>
          <p:cNvPr id="693" name="Shape 693"/>
          <p:cNvSpPr txBox="1"/>
          <p:nvPr/>
        </p:nvSpPr>
        <p:spPr>
          <a:xfrm>
            <a:off x="6232175" y="3630150"/>
            <a:ext cx="9423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w</a:t>
            </a:r>
            <a:r>
              <a:rPr baseline="-25000" lang="en" sz="1800">
                <a:solidFill>
                  <a:srgbClr val="0000FF"/>
                </a:solidFill>
              </a:rPr>
              <a:t>t</a:t>
            </a:r>
            <a:endParaRPr baseline="-25000" sz="1800">
              <a:solidFill>
                <a:srgbClr val="0000FF"/>
              </a:solidFill>
            </a:endParaRPr>
          </a:p>
        </p:txBody>
      </p:sp>
      <p:sp>
        <p:nvSpPr>
          <p:cNvPr id="694" name="Shape 69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 txBox="1"/>
          <p:nvPr/>
        </p:nvSpPr>
        <p:spPr>
          <a:xfrm>
            <a:off x="5804225" y="3092988"/>
            <a:ext cx="34530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</a:t>
            </a:r>
            <a:endParaRPr sz="16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number of </a:t>
            </a:r>
            <a:endParaRPr sz="16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non-cash </a:t>
            </a:r>
            <a:endParaRPr sz="16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assets</a:t>
            </a:r>
            <a:endParaRPr sz="16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grpSp>
        <p:nvGrpSpPr>
          <p:cNvPr id="700" name="Shape 700"/>
          <p:cNvGrpSpPr/>
          <p:nvPr/>
        </p:nvGrpSpPr>
        <p:grpSpPr>
          <a:xfrm>
            <a:off x="743341" y="1123714"/>
            <a:ext cx="3214687" cy="2149943"/>
            <a:chOff x="2078691" y="1183664"/>
            <a:chExt cx="3214687" cy="2149943"/>
          </a:xfrm>
        </p:grpSpPr>
        <p:grpSp>
          <p:nvGrpSpPr>
            <p:cNvPr id="701" name="Shape 701"/>
            <p:cNvGrpSpPr/>
            <p:nvPr/>
          </p:nvGrpSpPr>
          <p:grpSpPr>
            <a:xfrm>
              <a:off x="2078691" y="1183686"/>
              <a:ext cx="3214687" cy="2149922"/>
              <a:chOff x="3025891" y="1625561"/>
              <a:chExt cx="3214687" cy="2149922"/>
            </a:xfrm>
          </p:grpSpPr>
          <p:sp>
            <p:nvSpPr>
              <p:cNvPr id="702" name="Shape 702"/>
              <p:cNvSpPr/>
              <p:nvPr/>
            </p:nvSpPr>
            <p:spPr>
              <a:xfrm>
                <a:off x="3217225" y="1731075"/>
                <a:ext cx="2663700" cy="20442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03" name="Shape 703"/>
              <p:cNvGrpSpPr/>
              <p:nvPr/>
            </p:nvGrpSpPr>
            <p:grpSpPr>
              <a:xfrm>
                <a:off x="3025891" y="1625561"/>
                <a:ext cx="3214687" cy="2149922"/>
                <a:chOff x="3410463" y="2502801"/>
                <a:chExt cx="2841587" cy="1408399"/>
              </a:xfrm>
            </p:grpSpPr>
            <p:grpSp>
              <p:nvGrpSpPr>
                <p:cNvPr id="704" name="Shape 704"/>
                <p:cNvGrpSpPr/>
                <p:nvPr/>
              </p:nvGrpSpPr>
              <p:grpSpPr>
                <a:xfrm>
                  <a:off x="3410463" y="2502801"/>
                  <a:ext cx="1422512" cy="1408399"/>
                  <a:chOff x="5059038" y="1882226"/>
                  <a:chExt cx="1422512" cy="1408399"/>
                </a:xfrm>
              </p:grpSpPr>
              <p:grpSp>
                <p:nvGrpSpPr>
                  <p:cNvPr id="705" name="Shape 705"/>
                  <p:cNvGrpSpPr/>
                  <p:nvPr/>
                </p:nvGrpSpPr>
                <p:grpSpPr>
                  <a:xfrm>
                    <a:off x="5059038" y="1882226"/>
                    <a:ext cx="952437" cy="1408399"/>
                    <a:chOff x="2326163" y="1568376"/>
                    <a:chExt cx="952437" cy="1408399"/>
                  </a:xfrm>
                </p:grpSpPr>
                <p:sp>
                  <p:nvSpPr>
                    <p:cNvPr id="706" name="Shape 706"/>
                    <p:cNvSpPr txBox="1"/>
                    <p:nvPr/>
                  </p:nvSpPr>
                  <p:spPr>
                    <a:xfrm>
                      <a:off x="2326163" y="1568376"/>
                      <a:ext cx="838200" cy="3069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baseline="30000" lang="en">
                          <a:solidFill>
                            <a:srgbClr val="FF0000"/>
                          </a:solidFill>
                        </a:rPr>
                        <a:t>(lo)</a:t>
                      </a:r>
                      <a:r>
                        <a:rPr baseline="-25000" lang="en">
                          <a:solidFill>
                            <a:srgbClr val="FF0000"/>
                          </a:solidFill>
                        </a:rPr>
                        <a:t>t-50</a:t>
                      </a:r>
                      <a:endParaRPr baseline="-250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707" name="Shape 707"/>
                    <p:cNvGrpSpPr/>
                    <p:nvPr/>
                  </p:nvGrpSpPr>
                  <p:grpSpPr>
                    <a:xfrm>
                      <a:off x="2495288" y="1882375"/>
                      <a:ext cx="783313" cy="1094400"/>
                      <a:chOff x="5246388" y="1591725"/>
                      <a:chExt cx="783313" cy="1094400"/>
                    </a:xfrm>
                  </p:grpSpPr>
                  <p:grpSp>
                    <p:nvGrpSpPr>
                      <p:cNvPr id="708" name="Shape 708"/>
                      <p:cNvGrpSpPr/>
                      <p:nvPr/>
                    </p:nvGrpSpPr>
                    <p:grpSpPr>
                      <a:xfrm>
                        <a:off x="5246388" y="1591725"/>
                        <a:ext cx="467700" cy="1094400"/>
                        <a:chOff x="3437150" y="1585475"/>
                        <a:chExt cx="467700" cy="1094400"/>
                      </a:xfrm>
                    </p:grpSpPr>
                    <p:sp>
                      <p:nvSpPr>
                        <p:cNvPr id="709" name="Shape 709"/>
                        <p:cNvSpPr/>
                        <p:nvPr/>
                      </p:nvSpPr>
                      <p:spPr>
                        <a:xfrm>
                          <a:off x="3437150" y="1585475"/>
                          <a:ext cx="467700" cy="1094400"/>
                        </a:xfrm>
                        <a:prstGeom prst="rect">
                          <a:avLst/>
                        </a:prstGeom>
                        <a:solidFill>
                          <a:schemeClr val="lt2"/>
                        </a:solidFill>
                        <a:ln cap="flat" cmpd="sng" w="9525">
                          <a:solidFill>
                            <a:schemeClr val="dk2"/>
                          </a:solidFill>
                          <a:prstDash val="solid"/>
                          <a:round/>
                          <a:headEnd len="sm" w="sm" type="none"/>
                          <a:tailEnd len="sm" w="sm" type="none"/>
                        </a:ln>
                      </p:spPr>
                      <p:txBody>
                        <a:bodyPr anchorCtr="0" anchor="ctr" bIns="91425" lIns="91425" spcFirstLastPara="1" rIns="91425" wrap="square" tIns="91425">
                          <a:noAutofit/>
                        </a:bodyPr>
                        <a:lstStyle/>
                        <a:p>
                          <a:pPr indent="0" lvl="0" mar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/>
                        </a:p>
                      </p:txBody>
                    </p:sp>
                    <p:cxnSp>
                      <p:nvCxnSpPr>
                        <p:cNvPr id="710" name="Shape 710"/>
                        <p:cNvCxnSpPr/>
                        <p:nvPr/>
                      </p:nvCxnSpPr>
                      <p:spPr>
                        <a:xfrm>
                          <a:off x="3437156" y="2300419"/>
                          <a:ext cx="464100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2"/>
                          </a:solidFill>
                          <a:prstDash val="solid"/>
                          <a:round/>
                          <a:headEnd len="med" w="med" type="none"/>
                          <a:tailEnd len="med" w="med" type="none"/>
                        </a:ln>
                      </p:spPr>
                    </p:cxnSp>
                    <p:cxnSp>
                      <p:nvCxnSpPr>
                        <p:cNvPr id="711" name="Shape 711"/>
                        <p:cNvCxnSpPr/>
                        <p:nvPr/>
                      </p:nvCxnSpPr>
                      <p:spPr>
                        <a:xfrm>
                          <a:off x="3438956" y="1926094"/>
                          <a:ext cx="464100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2"/>
                          </a:solidFill>
                          <a:prstDash val="solid"/>
                          <a:round/>
                          <a:headEnd len="med" w="med" type="none"/>
                          <a:tailEnd len="med" w="med" type="none"/>
                        </a:ln>
                      </p:spPr>
                    </p:cxnSp>
                  </p:grpSp>
                  <p:sp>
                    <p:nvSpPr>
                      <p:cNvPr id="712" name="Shape 712"/>
                      <p:cNvSpPr txBox="1"/>
                      <p:nvPr/>
                    </p:nvSpPr>
                    <p:spPr>
                      <a:xfrm>
                        <a:off x="5246400" y="1591725"/>
                        <a:ext cx="783300" cy="3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t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100"/>
                          <a:t>  1</a:t>
                        </a:r>
                        <a:endParaRPr sz="1100"/>
                      </a:p>
                    </p:txBody>
                  </p:sp>
                  <p:sp>
                    <p:nvSpPr>
                      <p:cNvPr id="713" name="Shape 713"/>
                      <p:cNvSpPr txBox="1"/>
                      <p:nvPr/>
                    </p:nvSpPr>
                    <p:spPr>
                      <a:xfrm>
                        <a:off x="5246400" y="1956138"/>
                        <a:ext cx="783300" cy="3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t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100"/>
                          <a:t>0.5</a:t>
                        </a:r>
                        <a:endParaRPr sz="1100"/>
                      </a:p>
                    </p:txBody>
                  </p:sp>
                  <p:sp>
                    <p:nvSpPr>
                      <p:cNvPr id="714" name="Shape 714"/>
                      <p:cNvSpPr txBox="1"/>
                      <p:nvPr/>
                    </p:nvSpPr>
                    <p:spPr>
                      <a:xfrm>
                        <a:off x="5246400" y="2320550"/>
                        <a:ext cx="783300" cy="3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t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100"/>
                          <a:t>  1.8</a:t>
                        </a:r>
                        <a:endParaRPr sz="1100"/>
                      </a:p>
                    </p:txBody>
                  </p:sp>
                </p:grpSp>
              </p:grpSp>
              <p:grpSp>
                <p:nvGrpSpPr>
                  <p:cNvPr id="715" name="Shape 715"/>
                  <p:cNvGrpSpPr/>
                  <p:nvPr/>
                </p:nvGrpSpPr>
                <p:grpSpPr>
                  <a:xfrm>
                    <a:off x="5529113" y="1882226"/>
                    <a:ext cx="952437" cy="1408399"/>
                    <a:chOff x="2326163" y="1568376"/>
                    <a:chExt cx="952437" cy="1408399"/>
                  </a:xfrm>
                </p:grpSpPr>
                <p:sp>
                  <p:nvSpPr>
                    <p:cNvPr id="716" name="Shape 716"/>
                    <p:cNvSpPr txBox="1"/>
                    <p:nvPr/>
                  </p:nvSpPr>
                  <p:spPr>
                    <a:xfrm>
                      <a:off x="2326163" y="1568376"/>
                      <a:ext cx="838200" cy="3069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baseline="30000" lang="en">
                          <a:solidFill>
                            <a:srgbClr val="FF0000"/>
                          </a:solidFill>
                        </a:rPr>
                        <a:t>(lo)</a:t>
                      </a:r>
                      <a:r>
                        <a:rPr baseline="-25000" lang="en">
                          <a:solidFill>
                            <a:srgbClr val="FF0000"/>
                          </a:solidFill>
                        </a:rPr>
                        <a:t>t-49</a:t>
                      </a:r>
                      <a:endParaRPr baseline="-250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717" name="Shape 717"/>
                    <p:cNvGrpSpPr/>
                    <p:nvPr/>
                  </p:nvGrpSpPr>
                  <p:grpSpPr>
                    <a:xfrm>
                      <a:off x="2495288" y="1882375"/>
                      <a:ext cx="783313" cy="1094400"/>
                      <a:chOff x="5246388" y="1591725"/>
                      <a:chExt cx="783313" cy="1094400"/>
                    </a:xfrm>
                  </p:grpSpPr>
                  <p:grpSp>
                    <p:nvGrpSpPr>
                      <p:cNvPr id="718" name="Shape 718"/>
                      <p:cNvGrpSpPr/>
                      <p:nvPr/>
                    </p:nvGrpSpPr>
                    <p:grpSpPr>
                      <a:xfrm>
                        <a:off x="5246388" y="1591725"/>
                        <a:ext cx="467700" cy="1094400"/>
                        <a:chOff x="3437150" y="1585475"/>
                        <a:chExt cx="467700" cy="1094400"/>
                      </a:xfrm>
                    </p:grpSpPr>
                    <p:sp>
                      <p:nvSpPr>
                        <p:cNvPr id="719" name="Shape 719"/>
                        <p:cNvSpPr/>
                        <p:nvPr/>
                      </p:nvSpPr>
                      <p:spPr>
                        <a:xfrm>
                          <a:off x="3437150" y="1585475"/>
                          <a:ext cx="467700" cy="1094400"/>
                        </a:xfrm>
                        <a:prstGeom prst="rect">
                          <a:avLst/>
                        </a:prstGeom>
                        <a:solidFill>
                          <a:schemeClr val="lt2"/>
                        </a:solidFill>
                        <a:ln cap="flat" cmpd="sng" w="9525">
                          <a:solidFill>
                            <a:schemeClr val="dk2"/>
                          </a:solidFill>
                          <a:prstDash val="solid"/>
                          <a:round/>
                          <a:headEnd len="sm" w="sm" type="none"/>
                          <a:tailEnd len="sm" w="sm" type="none"/>
                        </a:ln>
                      </p:spPr>
                      <p:txBody>
                        <a:bodyPr anchorCtr="0" anchor="ctr" bIns="91425" lIns="91425" spcFirstLastPara="1" rIns="91425" wrap="square" tIns="91425">
                          <a:noAutofit/>
                        </a:bodyPr>
                        <a:lstStyle/>
                        <a:p>
                          <a:pPr indent="0" lvl="0" mar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/>
                        </a:p>
                      </p:txBody>
                    </p:sp>
                    <p:cxnSp>
                      <p:nvCxnSpPr>
                        <p:cNvPr id="720" name="Shape 720"/>
                        <p:cNvCxnSpPr/>
                        <p:nvPr/>
                      </p:nvCxnSpPr>
                      <p:spPr>
                        <a:xfrm>
                          <a:off x="3437156" y="2300419"/>
                          <a:ext cx="464100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2"/>
                          </a:solidFill>
                          <a:prstDash val="solid"/>
                          <a:round/>
                          <a:headEnd len="med" w="med" type="none"/>
                          <a:tailEnd len="med" w="med" type="none"/>
                        </a:ln>
                      </p:spPr>
                    </p:cxnSp>
                    <p:cxnSp>
                      <p:nvCxnSpPr>
                        <p:cNvPr id="721" name="Shape 721"/>
                        <p:cNvCxnSpPr/>
                        <p:nvPr/>
                      </p:nvCxnSpPr>
                      <p:spPr>
                        <a:xfrm>
                          <a:off x="3438956" y="1926094"/>
                          <a:ext cx="464100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2"/>
                          </a:solidFill>
                          <a:prstDash val="solid"/>
                          <a:round/>
                          <a:headEnd len="med" w="med" type="none"/>
                          <a:tailEnd len="med" w="med" type="none"/>
                        </a:ln>
                      </p:spPr>
                    </p:cxnSp>
                  </p:grpSp>
                  <p:sp>
                    <p:nvSpPr>
                      <p:cNvPr id="722" name="Shape 722"/>
                      <p:cNvSpPr txBox="1"/>
                      <p:nvPr/>
                    </p:nvSpPr>
                    <p:spPr>
                      <a:xfrm>
                        <a:off x="5246400" y="1591725"/>
                        <a:ext cx="783300" cy="3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t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100">
                            <a:solidFill>
                              <a:srgbClr val="CC0000"/>
                            </a:solidFill>
                          </a:rPr>
                          <a:t>  0.7</a:t>
                        </a:r>
                        <a:endParaRPr sz="1100">
                          <a:solidFill>
                            <a:srgbClr val="CC0000"/>
                          </a:solidFill>
                        </a:endParaRPr>
                      </a:p>
                    </p:txBody>
                  </p:sp>
                  <p:sp>
                    <p:nvSpPr>
                      <p:cNvPr id="723" name="Shape 723"/>
                      <p:cNvSpPr txBox="1"/>
                      <p:nvPr/>
                    </p:nvSpPr>
                    <p:spPr>
                      <a:xfrm>
                        <a:off x="5246400" y="1956138"/>
                        <a:ext cx="783300" cy="3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t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100"/>
                          <a:t>0.6</a:t>
                        </a:r>
                        <a:endParaRPr sz="1100"/>
                      </a:p>
                    </p:txBody>
                  </p:sp>
                  <p:sp>
                    <p:nvSpPr>
                      <p:cNvPr id="724" name="Shape 724"/>
                      <p:cNvSpPr txBox="1"/>
                      <p:nvPr/>
                    </p:nvSpPr>
                    <p:spPr>
                      <a:xfrm>
                        <a:off x="5246400" y="2320550"/>
                        <a:ext cx="783300" cy="3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t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100">
                            <a:solidFill>
                              <a:srgbClr val="CC0000"/>
                            </a:solidFill>
                          </a:rPr>
                          <a:t>  1.4</a:t>
                        </a:r>
                        <a:endParaRPr sz="1100">
                          <a:solidFill>
                            <a:srgbClr val="CC0000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725" name="Shape 725"/>
                <p:cNvGrpSpPr/>
                <p:nvPr/>
              </p:nvGrpSpPr>
              <p:grpSpPr>
                <a:xfrm>
                  <a:off x="4829538" y="2502801"/>
                  <a:ext cx="1422512" cy="1408399"/>
                  <a:chOff x="5059038" y="1882226"/>
                  <a:chExt cx="1422512" cy="1408399"/>
                </a:xfrm>
              </p:grpSpPr>
              <p:grpSp>
                <p:nvGrpSpPr>
                  <p:cNvPr id="726" name="Shape 726"/>
                  <p:cNvGrpSpPr/>
                  <p:nvPr/>
                </p:nvGrpSpPr>
                <p:grpSpPr>
                  <a:xfrm>
                    <a:off x="5059038" y="1882226"/>
                    <a:ext cx="952437" cy="1408399"/>
                    <a:chOff x="2326163" y="1568376"/>
                    <a:chExt cx="952437" cy="1408399"/>
                  </a:xfrm>
                </p:grpSpPr>
                <p:sp>
                  <p:nvSpPr>
                    <p:cNvPr id="727" name="Shape 727"/>
                    <p:cNvSpPr txBox="1"/>
                    <p:nvPr/>
                  </p:nvSpPr>
                  <p:spPr>
                    <a:xfrm>
                      <a:off x="2326163" y="1568376"/>
                      <a:ext cx="838200" cy="3069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baseline="30000" lang="en">
                          <a:solidFill>
                            <a:srgbClr val="FF0000"/>
                          </a:solidFill>
                        </a:rPr>
                        <a:t>(lo)</a:t>
                      </a:r>
                      <a:r>
                        <a:rPr baseline="-25000" lang="en">
                          <a:solidFill>
                            <a:srgbClr val="FF0000"/>
                          </a:solidFill>
                        </a:rPr>
                        <a:t>t-2</a:t>
                      </a:r>
                      <a:endParaRPr baseline="-250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728" name="Shape 728"/>
                    <p:cNvGrpSpPr/>
                    <p:nvPr/>
                  </p:nvGrpSpPr>
                  <p:grpSpPr>
                    <a:xfrm>
                      <a:off x="2495288" y="1882375"/>
                      <a:ext cx="783313" cy="1094400"/>
                      <a:chOff x="5246388" y="1591725"/>
                      <a:chExt cx="783313" cy="1094400"/>
                    </a:xfrm>
                  </p:grpSpPr>
                  <p:grpSp>
                    <p:nvGrpSpPr>
                      <p:cNvPr id="729" name="Shape 729"/>
                      <p:cNvGrpSpPr/>
                      <p:nvPr/>
                    </p:nvGrpSpPr>
                    <p:grpSpPr>
                      <a:xfrm>
                        <a:off x="5246388" y="1591725"/>
                        <a:ext cx="467700" cy="1094400"/>
                        <a:chOff x="3437150" y="1585475"/>
                        <a:chExt cx="467700" cy="1094400"/>
                      </a:xfrm>
                    </p:grpSpPr>
                    <p:sp>
                      <p:nvSpPr>
                        <p:cNvPr id="730" name="Shape 730"/>
                        <p:cNvSpPr/>
                        <p:nvPr/>
                      </p:nvSpPr>
                      <p:spPr>
                        <a:xfrm>
                          <a:off x="3437150" y="1585475"/>
                          <a:ext cx="467700" cy="1094400"/>
                        </a:xfrm>
                        <a:prstGeom prst="rect">
                          <a:avLst/>
                        </a:prstGeom>
                        <a:solidFill>
                          <a:schemeClr val="lt2"/>
                        </a:solidFill>
                        <a:ln cap="flat" cmpd="sng" w="9525">
                          <a:solidFill>
                            <a:schemeClr val="dk2"/>
                          </a:solidFill>
                          <a:prstDash val="solid"/>
                          <a:round/>
                          <a:headEnd len="sm" w="sm" type="none"/>
                          <a:tailEnd len="sm" w="sm" type="none"/>
                        </a:ln>
                      </p:spPr>
                      <p:txBody>
                        <a:bodyPr anchorCtr="0" anchor="ctr" bIns="91425" lIns="91425" spcFirstLastPara="1" rIns="91425" wrap="square" tIns="91425">
                          <a:noAutofit/>
                        </a:bodyPr>
                        <a:lstStyle/>
                        <a:p>
                          <a:pPr indent="0" lvl="0" mar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/>
                        </a:p>
                      </p:txBody>
                    </p:sp>
                    <p:cxnSp>
                      <p:nvCxnSpPr>
                        <p:cNvPr id="731" name="Shape 731"/>
                        <p:cNvCxnSpPr/>
                        <p:nvPr/>
                      </p:nvCxnSpPr>
                      <p:spPr>
                        <a:xfrm>
                          <a:off x="3437156" y="2300419"/>
                          <a:ext cx="464100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2"/>
                          </a:solidFill>
                          <a:prstDash val="solid"/>
                          <a:round/>
                          <a:headEnd len="med" w="med" type="none"/>
                          <a:tailEnd len="med" w="med" type="none"/>
                        </a:ln>
                      </p:spPr>
                    </p:cxnSp>
                    <p:cxnSp>
                      <p:nvCxnSpPr>
                        <p:cNvPr id="732" name="Shape 732"/>
                        <p:cNvCxnSpPr/>
                        <p:nvPr/>
                      </p:nvCxnSpPr>
                      <p:spPr>
                        <a:xfrm>
                          <a:off x="3438956" y="1926094"/>
                          <a:ext cx="464100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2"/>
                          </a:solidFill>
                          <a:prstDash val="solid"/>
                          <a:round/>
                          <a:headEnd len="med" w="med" type="none"/>
                          <a:tailEnd len="med" w="med" type="none"/>
                        </a:ln>
                      </p:spPr>
                    </p:cxnSp>
                  </p:grpSp>
                  <p:sp>
                    <p:nvSpPr>
                      <p:cNvPr id="733" name="Shape 733"/>
                      <p:cNvSpPr txBox="1"/>
                      <p:nvPr/>
                    </p:nvSpPr>
                    <p:spPr>
                      <a:xfrm>
                        <a:off x="5246400" y="1591725"/>
                        <a:ext cx="783300" cy="3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t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100">
                            <a:solidFill>
                              <a:srgbClr val="38761D"/>
                            </a:solidFill>
                          </a:rPr>
                          <a:t>  0.7</a:t>
                        </a:r>
                        <a:endParaRPr sz="1100">
                          <a:solidFill>
                            <a:srgbClr val="38761D"/>
                          </a:solidFill>
                        </a:endParaRPr>
                      </a:p>
                    </p:txBody>
                  </p:sp>
                  <p:sp>
                    <p:nvSpPr>
                      <p:cNvPr id="734" name="Shape 734"/>
                      <p:cNvSpPr txBox="1"/>
                      <p:nvPr/>
                    </p:nvSpPr>
                    <p:spPr>
                      <a:xfrm>
                        <a:off x="5246400" y="1956138"/>
                        <a:ext cx="783300" cy="3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t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100">
                            <a:solidFill>
                              <a:srgbClr val="38761D"/>
                            </a:solidFill>
                          </a:rPr>
                          <a:t>0.7</a:t>
                        </a:r>
                        <a:endParaRPr sz="1100">
                          <a:solidFill>
                            <a:srgbClr val="38761D"/>
                          </a:solidFill>
                        </a:endParaRPr>
                      </a:p>
                    </p:txBody>
                  </p:sp>
                  <p:sp>
                    <p:nvSpPr>
                      <p:cNvPr id="735" name="Shape 735"/>
                      <p:cNvSpPr txBox="1"/>
                      <p:nvPr/>
                    </p:nvSpPr>
                    <p:spPr>
                      <a:xfrm>
                        <a:off x="5246400" y="2320550"/>
                        <a:ext cx="783300" cy="3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t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100">
                            <a:solidFill>
                              <a:srgbClr val="CC0000"/>
                            </a:solidFill>
                          </a:rPr>
                          <a:t>  1.1</a:t>
                        </a:r>
                        <a:endParaRPr sz="1100">
                          <a:solidFill>
                            <a:srgbClr val="CC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736" name="Shape 736"/>
                  <p:cNvGrpSpPr/>
                  <p:nvPr/>
                </p:nvGrpSpPr>
                <p:grpSpPr>
                  <a:xfrm>
                    <a:off x="5529113" y="1882226"/>
                    <a:ext cx="952437" cy="1408399"/>
                    <a:chOff x="2326163" y="1568376"/>
                    <a:chExt cx="952437" cy="1408399"/>
                  </a:xfrm>
                </p:grpSpPr>
                <p:sp>
                  <p:nvSpPr>
                    <p:cNvPr id="737" name="Shape 737"/>
                    <p:cNvSpPr txBox="1"/>
                    <p:nvPr/>
                  </p:nvSpPr>
                  <p:spPr>
                    <a:xfrm>
                      <a:off x="2326163" y="1568376"/>
                      <a:ext cx="838200" cy="3069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t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baseline="30000" lang="en">
                          <a:solidFill>
                            <a:srgbClr val="FF0000"/>
                          </a:solidFill>
                        </a:rPr>
                        <a:t>(lo)</a:t>
                      </a:r>
                      <a:r>
                        <a:rPr baseline="-25000" lang="en">
                          <a:solidFill>
                            <a:srgbClr val="FF0000"/>
                          </a:solidFill>
                        </a:rPr>
                        <a:t>t-1</a:t>
                      </a:r>
                      <a:endParaRPr baseline="-250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738" name="Shape 738"/>
                    <p:cNvGrpSpPr/>
                    <p:nvPr/>
                  </p:nvGrpSpPr>
                  <p:grpSpPr>
                    <a:xfrm>
                      <a:off x="2495288" y="1882375"/>
                      <a:ext cx="783313" cy="1094400"/>
                      <a:chOff x="5246388" y="1591725"/>
                      <a:chExt cx="783313" cy="1094400"/>
                    </a:xfrm>
                  </p:grpSpPr>
                  <p:grpSp>
                    <p:nvGrpSpPr>
                      <p:cNvPr id="739" name="Shape 739"/>
                      <p:cNvGrpSpPr/>
                      <p:nvPr/>
                    </p:nvGrpSpPr>
                    <p:grpSpPr>
                      <a:xfrm>
                        <a:off x="5246388" y="1591725"/>
                        <a:ext cx="467700" cy="1094400"/>
                        <a:chOff x="3437150" y="1585475"/>
                        <a:chExt cx="467700" cy="1094400"/>
                      </a:xfrm>
                    </p:grpSpPr>
                    <p:sp>
                      <p:nvSpPr>
                        <p:cNvPr id="740" name="Shape 740"/>
                        <p:cNvSpPr/>
                        <p:nvPr/>
                      </p:nvSpPr>
                      <p:spPr>
                        <a:xfrm>
                          <a:off x="3437150" y="1585475"/>
                          <a:ext cx="467700" cy="1094400"/>
                        </a:xfrm>
                        <a:prstGeom prst="rect">
                          <a:avLst/>
                        </a:prstGeom>
                        <a:solidFill>
                          <a:schemeClr val="lt2"/>
                        </a:solidFill>
                        <a:ln cap="flat" cmpd="sng" w="9525">
                          <a:solidFill>
                            <a:schemeClr val="dk2"/>
                          </a:solidFill>
                          <a:prstDash val="solid"/>
                          <a:round/>
                          <a:headEnd len="sm" w="sm" type="none"/>
                          <a:tailEnd len="sm" w="sm" type="none"/>
                        </a:ln>
                      </p:spPr>
                      <p:txBody>
                        <a:bodyPr anchorCtr="0" anchor="ctr" bIns="91425" lIns="91425" spcFirstLastPara="1" rIns="91425" wrap="square" tIns="91425">
                          <a:noAutofit/>
                        </a:bodyPr>
                        <a:lstStyle/>
                        <a:p>
                          <a:pPr indent="0" lvl="0" mar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/>
                        </a:p>
                      </p:txBody>
                    </p:sp>
                    <p:cxnSp>
                      <p:nvCxnSpPr>
                        <p:cNvPr id="741" name="Shape 741"/>
                        <p:cNvCxnSpPr/>
                        <p:nvPr/>
                      </p:nvCxnSpPr>
                      <p:spPr>
                        <a:xfrm>
                          <a:off x="3437156" y="2300419"/>
                          <a:ext cx="464100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2"/>
                          </a:solidFill>
                          <a:prstDash val="solid"/>
                          <a:round/>
                          <a:headEnd len="med" w="med" type="none"/>
                          <a:tailEnd len="med" w="med" type="none"/>
                        </a:ln>
                      </p:spPr>
                    </p:cxnSp>
                    <p:cxnSp>
                      <p:nvCxnSpPr>
                        <p:cNvPr id="742" name="Shape 742"/>
                        <p:cNvCxnSpPr/>
                        <p:nvPr/>
                      </p:nvCxnSpPr>
                      <p:spPr>
                        <a:xfrm>
                          <a:off x="3438956" y="1926094"/>
                          <a:ext cx="464100" cy="0"/>
                        </a:xfrm>
                        <a:prstGeom prst="straightConnector1">
                          <a:avLst/>
                        </a:prstGeom>
                        <a:noFill/>
                        <a:ln cap="flat" cmpd="sng" w="9525">
                          <a:solidFill>
                            <a:schemeClr val="dk2"/>
                          </a:solidFill>
                          <a:prstDash val="solid"/>
                          <a:round/>
                          <a:headEnd len="med" w="med" type="none"/>
                          <a:tailEnd len="med" w="med" type="none"/>
                        </a:ln>
                      </p:spPr>
                    </p:cxnSp>
                  </p:grpSp>
                  <p:sp>
                    <p:nvSpPr>
                      <p:cNvPr id="743" name="Shape 743"/>
                      <p:cNvSpPr txBox="1"/>
                      <p:nvPr/>
                    </p:nvSpPr>
                    <p:spPr>
                      <a:xfrm>
                        <a:off x="5246400" y="1591725"/>
                        <a:ext cx="783300" cy="3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t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100">
                            <a:solidFill>
                              <a:srgbClr val="38761D"/>
                            </a:solidFill>
                          </a:rPr>
                          <a:t>  1.1</a:t>
                        </a:r>
                        <a:endParaRPr sz="1100">
                          <a:solidFill>
                            <a:srgbClr val="38761D"/>
                          </a:solidFill>
                        </a:endParaRPr>
                      </a:p>
                    </p:txBody>
                  </p:sp>
                  <p:sp>
                    <p:nvSpPr>
                      <p:cNvPr id="744" name="Shape 744"/>
                      <p:cNvSpPr txBox="1"/>
                      <p:nvPr/>
                    </p:nvSpPr>
                    <p:spPr>
                      <a:xfrm>
                        <a:off x="5246400" y="1956138"/>
                        <a:ext cx="783300" cy="3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t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100">
                            <a:solidFill>
                              <a:srgbClr val="38761D"/>
                            </a:solidFill>
                          </a:rPr>
                          <a:t>0.9</a:t>
                        </a:r>
                        <a:endParaRPr sz="1100">
                          <a:solidFill>
                            <a:srgbClr val="38761D"/>
                          </a:solidFill>
                        </a:endParaRPr>
                      </a:p>
                    </p:txBody>
                  </p:sp>
                  <p:sp>
                    <p:nvSpPr>
                      <p:cNvPr id="745" name="Shape 745"/>
                      <p:cNvSpPr txBox="1"/>
                      <p:nvPr/>
                    </p:nvSpPr>
                    <p:spPr>
                      <a:xfrm>
                        <a:off x="5246400" y="2320550"/>
                        <a:ext cx="783300" cy="3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t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1100">
                            <a:solidFill>
                              <a:srgbClr val="CC0000"/>
                            </a:solidFill>
                          </a:rPr>
                          <a:t>  1</a:t>
                        </a:r>
                        <a:endParaRPr sz="1100">
                          <a:solidFill>
                            <a:srgbClr val="CC0000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746" name="Shape 746"/>
                <p:cNvGrpSpPr/>
                <p:nvPr/>
              </p:nvGrpSpPr>
              <p:grpSpPr>
                <a:xfrm>
                  <a:off x="4520738" y="2816800"/>
                  <a:ext cx="467700" cy="1094400"/>
                  <a:chOff x="3437150" y="1585475"/>
                  <a:chExt cx="467700" cy="1094400"/>
                </a:xfrm>
              </p:grpSpPr>
              <p:sp>
                <p:nvSpPr>
                  <p:cNvPr id="747" name="Shape 747"/>
                  <p:cNvSpPr/>
                  <p:nvPr/>
                </p:nvSpPr>
                <p:spPr>
                  <a:xfrm>
                    <a:off x="3437150" y="1585475"/>
                    <a:ext cx="467700" cy="10944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cxnSp>
                <p:nvCxnSpPr>
                  <p:cNvPr id="748" name="Shape 748"/>
                  <p:cNvCxnSpPr/>
                  <p:nvPr/>
                </p:nvCxnSpPr>
                <p:spPr>
                  <a:xfrm>
                    <a:off x="3437156" y="2300419"/>
                    <a:ext cx="4641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49" name="Shape 749"/>
                  <p:cNvCxnSpPr/>
                  <p:nvPr/>
                </p:nvCxnSpPr>
                <p:spPr>
                  <a:xfrm>
                    <a:off x="3438956" y="1926094"/>
                    <a:ext cx="4641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pic>
              <p:nvPicPr>
                <p:cNvPr id="750" name="Shape 75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 rot="5400000">
                  <a:off x="4559988" y="3180226"/>
                  <a:ext cx="428325" cy="3661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751" name="Shape 75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3255011" y="1303456"/>
              <a:ext cx="653838" cy="41425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752" name="Shape 752"/>
          <p:cNvCxnSpPr/>
          <p:nvPr/>
        </p:nvCxnSpPr>
        <p:spPr>
          <a:xfrm>
            <a:off x="3603700" y="1605650"/>
            <a:ext cx="1968000" cy="122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3" name="Shape 753"/>
          <p:cNvCxnSpPr/>
          <p:nvPr/>
        </p:nvCxnSpPr>
        <p:spPr>
          <a:xfrm>
            <a:off x="941175" y="3289725"/>
            <a:ext cx="1942500" cy="122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54" name="Shape 754"/>
          <p:cNvGrpSpPr/>
          <p:nvPr/>
        </p:nvGrpSpPr>
        <p:grpSpPr>
          <a:xfrm>
            <a:off x="1679716" y="1714202"/>
            <a:ext cx="3214687" cy="2149943"/>
            <a:chOff x="6066841" y="50489"/>
            <a:chExt cx="3214687" cy="2149943"/>
          </a:xfrm>
        </p:grpSpPr>
        <p:sp>
          <p:nvSpPr>
            <p:cNvPr id="755" name="Shape 755"/>
            <p:cNvSpPr/>
            <p:nvPr/>
          </p:nvSpPr>
          <p:spPr>
            <a:xfrm>
              <a:off x="6258175" y="156025"/>
              <a:ext cx="2663700" cy="2044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56" name="Shape 756"/>
            <p:cNvGrpSpPr/>
            <p:nvPr/>
          </p:nvGrpSpPr>
          <p:grpSpPr>
            <a:xfrm>
              <a:off x="6066841" y="50511"/>
              <a:ext cx="1609288" cy="2149922"/>
              <a:chOff x="5059038" y="1882226"/>
              <a:chExt cx="1422512" cy="1408399"/>
            </a:xfrm>
          </p:grpSpPr>
          <p:grpSp>
            <p:nvGrpSpPr>
              <p:cNvPr id="757" name="Shape 757"/>
              <p:cNvGrpSpPr/>
              <p:nvPr/>
            </p:nvGrpSpPr>
            <p:grpSpPr>
              <a:xfrm>
                <a:off x="5059038" y="1882226"/>
                <a:ext cx="952437" cy="1408399"/>
                <a:chOff x="2326163" y="1568376"/>
                <a:chExt cx="952437" cy="1408399"/>
              </a:xfrm>
            </p:grpSpPr>
            <p:sp>
              <p:nvSpPr>
                <p:cNvPr id="758" name="Shape 758"/>
                <p:cNvSpPr txBox="1"/>
                <p:nvPr/>
              </p:nvSpPr>
              <p:spPr>
                <a:xfrm>
                  <a:off x="2326163" y="1568376"/>
                  <a:ext cx="838200" cy="306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b="1" lang="en">
                      <a:solidFill>
                        <a:srgbClr val="FF0000"/>
                      </a:solidFill>
                    </a:rPr>
                    <a:t>v</a:t>
                  </a:r>
                  <a:r>
                    <a:rPr baseline="30000" lang="en">
                      <a:solidFill>
                        <a:srgbClr val="FF0000"/>
                      </a:solidFill>
                    </a:rPr>
                    <a:t>(hi)</a:t>
                  </a:r>
                  <a:r>
                    <a:rPr baseline="-25000" lang="en">
                      <a:solidFill>
                        <a:srgbClr val="FF0000"/>
                      </a:solidFill>
                    </a:rPr>
                    <a:t>t-50</a:t>
                  </a:r>
                  <a:endParaRPr baseline="-2500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759" name="Shape 759"/>
                <p:cNvGrpSpPr/>
                <p:nvPr/>
              </p:nvGrpSpPr>
              <p:grpSpPr>
                <a:xfrm>
                  <a:off x="2495288" y="1882375"/>
                  <a:ext cx="783313" cy="1094400"/>
                  <a:chOff x="5246388" y="1591725"/>
                  <a:chExt cx="783313" cy="1094400"/>
                </a:xfrm>
              </p:grpSpPr>
              <p:grpSp>
                <p:nvGrpSpPr>
                  <p:cNvPr id="760" name="Shape 760"/>
                  <p:cNvGrpSpPr/>
                  <p:nvPr/>
                </p:nvGrpSpPr>
                <p:grpSpPr>
                  <a:xfrm>
                    <a:off x="5246388" y="1591725"/>
                    <a:ext cx="467700" cy="1094400"/>
                    <a:chOff x="3437150" y="1585475"/>
                    <a:chExt cx="467700" cy="1094400"/>
                  </a:xfrm>
                </p:grpSpPr>
                <p:sp>
                  <p:nvSpPr>
                    <p:cNvPr id="761" name="Shape 761"/>
                    <p:cNvSpPr/>
                    <p:nvPr/>
                  </p:nvSpPr>
                  <p:spPr>
                    <a:xfrm>
                      <a:off x="3437150" y="1585475"/>
                      <a:ext cx="467700" cy="1094400"/>
                    </a:xfrm>
                    <a:prstGeom prst="rect">
                      <a:avLst/>
                    </a:prstGeom>
                    <a:solidFill>
                      <a:schemeClr val="lt2"/>
                    </a:solidFill>
                    <a:ln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cxnSp>
                  <p:nvCxnSpPr>
                    <p:cNvPr id="762" name="Shape 762"/>
                    <p:cNvCxnSpPr/>
                    <p:nvPr/>
                  </p:nvCxnSpPr>
                  <p:spPr>
                    <a:xfrm>
                      <a:off x="3437156" y="2300419"/>
                      <a:ext cx="46410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763" name="Shape 763"/>
                    <p:cNvCxnSpPr/>
                    <p:nvPr/>
                  </p:nvCxnSpPr>
                  <p:spPr>
                    <a:xfrm>
                      <a:off x="3438956" y="1926094"/>
                      <a:ext cx="46410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  <p:sp>
                <p:nvSpPr>
                  <p:cNvPr id="764" name="Shape 764"/>
                  <p:cNvSpPr txBox="1"/>
                  <p:nvPr/>
                </p:nvSpPr>
                <p:spPr>
                  <a:xfrm>
                    <a:off x="5246400" y="1591725"/>
                    <a:ext cx="783300" cy="336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/>
                      <a:t>  1.2</a:t>
                    </a:r>
                    <a:endParaRPr sz="1100"/>
                  </a:p>
                </p:txBody>
              </p:sp>
              <p:sp>
                <p:nvSpPr>
                  <p:cNvPr id="765" name="Shape 765"/>
                  <p:cNvSpPr txBox="1"/>
                  <p:nvPr/>
                </p:nvSpPr>
                <p:spPr>
                  <a:xfrm>
                    <a:off x="5246400" y="1956138"/>
                    <a:ext cx="783300" cy="336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/>
                      <a:t>0.6</a:t>
                    </a:r>
                    <a:endParaRPr sz="1100"/>
                  </a:p>
                </p:txBody>
              </p:sp>
              <p:sp>
                <p:nvSpPr>
                  <p:cNvPr id="766" name="Shape 766"/>
                  <p:cNvSpPr txBox="1"/>
                  <p:nvPr/>
                </p:nvSpPr>
                <p:spPr>
                  <a:xfrm>
                    <a:off x="5246400" y="2320550"/>
                    <a:ext cx="783300" cy="336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/>
                      <a:t>  2.1</a:t>
                    </a:r>
                    <a:endParaRPr sz="1100"/>
                  </a:p>
                </p:txBody>
              </p:sp>
            </p:grpSp>
          </p:grpSp>
          <p:grpSp>
            <p:nvGrpSpPr>
              <p:cNvPr id="767" name="Shape 767"/>
              <p:cNvGrpSpPr/>
              <p:nvPr/>
            </p:nvGrpSpPr>
            <p:grpSpPr>
              <a:xfrm>
                <a:off x="5529113" y="1882226"/>
                <a:ext cx="952437" cy="1408399"/>
                <a:chOff x="2326163" y="1568376"/>
                <a:chExt cx="952437" cy="1408399"/>
              </a:xfrm>
            </p:grpSpPr>
            <p:sp>
              <p:nvSpPr>
                <p:cNvPr id="768" name="Shape 768"/>
                <p:cNvSpPr txBox="1"/>
                <p:nvPr/>
              </p:nvSpPr>
              <p:spPr>
                <a:xfrm>
                  <a:off x="2326163" y="1568376"/>
                  <a:ext cx="838200" cy="306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b="1" lang="en">
                      <a:solidFill>
                        <a:srgbClr val="FF0000"/>
                      </a:solidFill>
                    </a:rPr>
                    <a:t>v</a:t>
                  </a:r>
                  <a:r>
                    <a:rPr baseline="30000" lang="en">
                      <a:solidFill>
                        <a:srgbClr val="FF0000"/>
                      </a:solidFill>
                    </a:rPr>
                    <a:t>(hi)</a:t>
                  </a:r>
                  <a:r>
                    <a:rPr baseline="-25000" lang="en">
                      <a:solidFill>
                        <a:srgbClr val="FF0000"/>
                      </a:solidFill>
                    </a:rPr>
                    <a:t>t-49</a:t>
                  </a:r>
                  <a:endParaRPr baseline="-25000">
                    <a:solidFill>
                      <a:srgbClr val="FF0000"/>
                    </a:solidFill>
                  </a:endParaRPr>
                </a:p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769" name="Shape 769"/>
                <p:cNvGrpSpPr/>
                <p:nvPr/>
              </p:nvGrpSpPr>
              <p:grpSpPr>
                <a:xfrm>
                  <a:off x="2495288" y="1882375"/>
                  <a:ext cx="783313" cy="1094400"/>
                  <a:chOff x="5246388" y="1591725"/>
                  <a:chExt cx="783313" cy="1094400"/>
                </a:xfrm>
              </p:grpSpPr>
              <p:grpSp>
                <p:nvGrpSpPr>
                  <p:cNvPr id="770" name="Shape 770"/>
                  <p:cNvGrpSpPr/>
                  <p:nvPr/>
                </p:nvGrpSpPr>
                <p:grpSpPr>
                  <a:xfrm>
                    <a:off x="5246388" y="1591725"/>
                    <a:ext cx="467700" cy="1094400"/>
                    <a:chOff x="3437150" y="1585475"/>
                    <a:chExt cx="467700" cy="1094400"/>
                  </a:xfrm>
                </p:grpSpPr>
                <p:sp>
                  <p:nvSpPr>
                    <p:cNvPr id="771" name="Shape 771"/>
                    <p:cNvSpPr/>
                    <p:nvPr/>
                  </p:nvSpPr>
                  <p:spPr>
                    <a:xfrm>
                      <a:off x="3437150" y="1585475"/>
                      <a:ext cx="467700" cy="1094400"/>
                    </a:xfrm>
                    <a:prstGeom prst="rect">
                      <a:avLst/>
                    </a:prstGeom>
                    <a:solidFill>
                      <a:schemeClr val="lt2"/>
                    </a:solidFill>
                    <a:ln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cxnSp>
                  <p:nvCxnSpPr>
                    <p:cNvPr id="772" name="Shape 772"/>
                    <p:cNvCxnSpPr/>
                    <p:nvPr/>
                  </p:nvCxnSpPr>
                  <p:spPr>
                    <a:xfrm>
                      <a:off x="3437156" y="2300419"/>
                      <a:ext cx="46410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773" name="Shape 773"/>
                    <p:cNvCxnSpPr/>
                    <p:nvPr/>
                  </p:nvCxnSpPr>
                  <p:spPr>
                    <a:xfrm>
                      <a:off x="3438956" y="1926094"/>
                      <a:ext cx="46410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  <p:sp>
                <p:nvSpPr>
                  <p:cNvPr id="774" name="Shape 774"/>
                  <p:cNvSpPr txBox="1"/>
                  <p:nvPr/>
                </p:nvSpPr>
                <p:spPr>
                  <a:xfrm>
                    <a:off x="5246400" y="1591725"/>
                    <a:ext cx="783300" cy="336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>
                        <a:solidFill>
                          <a:srgbClr val="CC0000"/>
                        </a:solidFill>
                      </a:rPr>
                      <a:t>1.1</a:t>
                    </a:r>
                    <a:endParaRPr sz="1100">
                      <a:solidFill>
                        <a:srgbClr val="CC0000"/>
                      </a:solidFill>
                    </a:endParaRPr>
                  </a:p>
                </p:txBody>
              </p:sp>
              <p:sp>
                <p:nvSpPr>
                  <p:cNvPr id="775" name="Shape 775"/>
                  <p:cNvSpPr txBox="1"/>
                  <p:nvPr/>
                </p:nvSpPr>
                <p:spPr>
                  <a:xfrm>
                    <a:off x="5246400" y="1956138"/>
                    <a:ext cx="783300" cy="336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/>
                      <a:t>0.6</a:t>
                    </a:r>
                    <a:endParaRPr sz="1100"/>
                  </a:p>
                </p:txBody>
              </p:sp>
              <p:sp>
                <p:nvSpPr>
                  <p:cNvPr id="776" name="Shape 776"/>
                  <p:cNvSpPr txBox="1"/>
                  <p:nvPr/>
                </p:nvSpPr>
                <p:spPr>
                  <a:xfrm>
                    <a:off x="5246400" y="2320550"/>
                    <a:ext cx="783300" cy="336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>
                        <a:solidFill>
                          <a:srgbClr val="CC0000"/>
                        </a:solidFill>
                      </a:rPr>
                      <a:t>  1.4</a:t>
                    </a:r>
                    <a:endParaRPr sz="1100">
                      <a:solidFill>
                        <a:srgbClr val="CC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777" name="Shape 777"/>
            <p:cNvGrpSpPr/>
            <p:nvPr/>
          </p:nvGrpSpPr>
          <p:grpSpPr>
            <a:xfrm>
              <a:off x="7672240" y="50511"/>
              <a:ext cx="1609288" cy="2149922"/>
              <a:chOff x="5059038" y="1882226"/>
              <a:chExt cx="1422512" cy="1408399"/>
            </a:xfrm>
          </p:grpSpPr>
          <p:grpSp>
            <p:nvGrpSpPr>
              <p:cNvPr id="778" name="Shape 778"/>
              <p:cNvGrpSpPr/>
              <p:nvPr/>
            </p:nvGrpSpPr>
            <p:grpSpPr>
              <a:xfrm>
                <a:off x="5059038" y="1882226"/>
                <a:ext cx="952437" cy="1408399"/>
                <a:chOff x="2326163" y="1568376"/>
                <a:chExt cx="952437" cy="1408399"/>
              </a:xfrm>
            </p:grpSpPr>
            <p:sp>
              <p:nvSpPr>
                <p:cNvPr id="779" name="Shape 779"/>
                <p:cNvSpPr txBox="1"/>
                <p:nvPr/>
              </p:nvSpPr>
              <p:spPr>
                <a:xfrm>
                  <a:off x="2326163" y="1568376"/>
                  <a:ext cx="838200" cy="306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b="1" lang="en">
                      <a:solidFill>
                        <a:srgbClr val="FF0000"/>
                      </a:solidFill>
                    </a:rPr>
                    <a:t>v</a:t>
                  </a:r>
                  <a:r>
                    <a:rPr baseline="30000" lang="en">
                      <a:solidFill>
                        <a:srgbClr val="FF0000"/>
                      </a:solidFill>
                    </a:rPr>
                    <a:t>(hi)</a:t>
                  </a:r>
                  <a:r>
                    <a:rPr baseline="-25000" lang="en">
                      <a:solidFill>
                        <a:srgbClr val="FF0000"/>
                      </a:solidFill>
                    </a:rPr>
                    <a:t>t-2</a:t>
                  </a:r>
                  <a:endParaRPr baseline="-25000">
                    <a:solidFill>
                      <a:srgbClr val="FF0000"/>
                    </a:solidFill>
                  </a:endParaRPr>
                </a:p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780" name="Shape 780"/>
                <p:cNvGrpSpPr/>
                <p:nvPr/>
              </p:nvGrpSpPr>
              <p:grpSpPr>
                <a:xfrm>
                  <a:off x="2495288" y="1882375"/>
                  <a:ext cx="783313" cy="1094400"/>
                  <a:chOff x="5246388" y="1591725"/>
                  <a:chExt cx="783313" cy="1094400"/>
                </a:xfrm>
              </p:grpSpPr>
              <p:grpSp>
                <p:nvGrpSpPr>
                  <p:cNvPr id="781" name="Shape 781"/>
                  <p:cNvGrpSpPr/>
                  <p:nvPr/>
                </p:nvGrpSpPr>
                <p:grpSpPr>
                  <a:xfrm>
                    <a:off x="5246388" y="1591725"/>
                    <a:ext cx="467700" cy="1094400"/>
                    <a:chOff x="3437150" y="1585475"/>
                    <a:chExt cx="467700" cy="1094400"/>
                  </a:xfrm>
                </p:grpSpPr>
                <p:sp>
                  <p:nvSpPr>
                    <p:cNvPr id="782" name="Shape 782"/>
                    <p:cNvSpPr/>
                    <p:nvPr/>
                  </p:nvSpPr>
                  <p:spPr>
                    <a:xfrm>
                      <a:off x="3437150" y="1585475"/>
                      <a:ext cx="467700" cy="1094400"/>
                    </a:xfrm>
                    <a:prstGeom prst="rect">
                      <a:avLst/>
                    </a:prstGeom>
                    <a:solidFill>
                      <a:schemeClr val="lt2"/>
                    </a:solidFill>
                    <a:ln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cxnSp>
                  <p:nvCxnSpPr>
                    <p:cNvPr id="783" name="Shape 783"/>
                    <p:cNvCxnSpPr/>
                    <p:nvPr/>
                  </p:nvCxnSpPr>
                  <p:spPr>
                    <a:xfrm>
                      <a:off x="3437156" y="2300419"/>
                      <a:ext cx="46410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784" name="Shape 784"/>
                    <p:cNvCxnSpPr/>
                    <p:nvPr/>
                  </p:nvCxnSpPr>
                  <p:spPr>
                    <a:xfrm>
                      <a:off x="3438956" y="1926094"/>
                      <a:ext cx="46410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  <p:sp>
                <p:nvSpPr>
                  <p:cNvPr id="785" name="Shape 785"/>
                  <p:cNvSpPr txBox="1"/>
                  <p:nvPr/>
                </p:nvSpPr>
                <p:spPr>
                  <a:xfrm>
                    <a:off x="5246400" y="1591725"/>
                    <a:ext cx="783300" cy="336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>
                        <a:solidFill>
                          <a:srgbClr val="38761D"/>
                        </a:solidFill>
                      </a:rPr>
                      <a:t>  1.1</a:t>
                    </a:r>
                    <a:endParaRPr sz="1100">
                      <a:solidFill>
                        <a:srgbClr val="38761D"/>
                      </a:solidFill>
                    </a:endParaRPr>
                  </a:p>
                </p:txBody>
              </p:sp>
              <p:sp>
                <p:nvSpPr>
                  <p:cNvPr id="786" name="Shape 786"/>
                  <p:cNvSpPr txBox="1"/>
                  <p:nvPr/>
                </p:nvSpPr>
                <p:spPr>
                  <a:xfrm>
                    <a:off x="5246400" y="1956138"/>
                    <a:ext cx="783300" cy="336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>
                        <a:solidFill>
                          <a:srgbClr val="38761D"/>
                        </a:solidFill>
                      </a:rPr>
                      <a:t>0.7</a:t>
                    </a:r>
                    <a:endParaRPr sz="1100">
                      <a:solidFill>
                        <a:srgbClr val="38761D"/>
                      </a:solidFill>
                    </a:endParaRPr>
                  </a:p>
                </p:txBody>
              </p:sp>
              <p:sp>
                <p:nvSpPr>
                  <p:cNvPr id="787" name="Shape 787"/>
                  <p:cNvSpPr txBox="1"/>
                  <p:nvPr/>
                </p:nvSpPr>
                <p:spPr>
                  <a:xfrm>
                    <a:off x="5246400" y="2320550"/>
                    <a:ext cx="783300" cy="336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>
                        <a:solidFill>
                          <a:srgbClr val="CC0000"/>
                        </a:solidFill>
                      </a:rPr>
                      <a:t>  1.1</a:t>
                    </a:r>
                    <a:endParaRPr sz="1100">
                      <a:solidFill>
                        <a:srgbClr val="CC0000"/>
                      </a:solidFill>
                    </a:endParaRPr>
                  </a:p>
                </p:txBody>
              </p:sp>
            </p:grpSp>
          </p:grpSp>
          <p:grpSp>
            <p:nvGrpSpPr>
              <p:cNvPr id="788" name="Shape 788"/>
              <p:cNvGrpSpPr/>
              <p:nvPr/>
            </p:nvGrpSpPr>
            <p:grpSpPr>
              <a:xfrm>
                <a:off x="5529113" y="1882226"/>
                <a:ext cx="952437" cy="1408399"/>
                <a:chOff x="2326163" y="1568376"/>
                <a:chExt cx="952437" cy="1408399"/>
              </a:xfrm>
            </p:grpSpPr>
            <p:sp>
              <p:nvSpPr>
                <p:cNvPr id="789" name="Shape 789"/>
                <p:cNvSpPr txBox="1"/>
                <p:nvPr/>
              </p:nvSpPr>
              <p:spPr>
                <a:xfrm>
                  <a:off x="2326163" y="1568376"/>
                  <a:ext cx="838200" cy="306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b="1" lang="en">
                      <a:solidFill>
                        <a:srgbClr val="FF0000"/>
                      </a:solidFill>
                    </a:rPr>
                    <a:t>v</a:t>
                  </a:r>
                  <a:r>
                    <a:rPr baseline="30000" lang="en">
                      <a:solidFill>
                        <a:srgbClr val="FF0000"/>
                      </a:solidFill>
                    </a:rPr>
                    <a:t>(hi)</a:t>
                  </a:r>
                  <a:r>
                    <a:rPr baseline="-25000" lang="en">
                      <a:solidFill>
                        <a:srgbClr val="FF0000"/>
                      </a:solidFill>
                    </a:rPr>
                    <a:t>t-1</a:t>
                  </a:r>
                  <a:endParaRPr baseline="-25000">
                    <a:solidFill>
                      <a:srgbClr val="FF0000"/>
                    </a:solidFill>
                  </a:endParaRPr>
                </a:p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790" name="Shape 790"/>
                <p:cNvGrpSpPr/>
                <p:nvPr/>
              </p:nvGrpSpPr>
              <p:grpSpPr>
                <a:xfrm>
                  <a:off x="2495288" y="1882375"/>
                  <a:ext cx="783313" cy="1094400"/>
                  <a:chOff x="5246388" y="1591725"/>
                  <a:chExt cx="783313" cy="1094400"/>
                </a:xfrm>
              </p:grpSpPr>
              <p:grpSp>
                <p:nvGrpSpPr>
                  <p:cNvPr id="791" name="Shape 791"/>
                  <p:cNvGrpSpPr/>
                  <p:nvPr/>
                </p:nvGrpSpPr>
                <p:grpSpPr>
                  <a:xfrm>
                    <a:off x="5246388" y="1591725"/>
                    <a:ext cx="467700" cy="1094400"/>
                    <a:chOff x="3437150" y="1585475"/>
                    <a:chExt cx="467700" cy="1094400"/>
                  </a:xfrm>
                </p:grpSpPr>
                <p:sp>
                  <p:nvSpPr>
                    <p:cNvPr id="792" name="Shape 792"/>
                    <p:cNvSpPr/>
                    <p:nvPr/>
                  </p:nvSpPr>
                  <p:spPr>
                    <a:xfrm>
                      <a:off x="3437150" y="1585475"/>
                      <a:ext cx="467700" cy="1094400"/>
                    </a:xfrm>
                    <a:prstGeom prst="rect">
                      <a:avLst/>
                    </a:prstGeom>
                    <a:solidFill>
                      <a:schemeClr val="lt2"/>
                    </a:solidFill>
                    <a:ln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cxnSp>
                  <p:nvCxnSpPr>
                    <p:cNvPr id="793" name="Shape 793"/>
                    <p:cNvCxnSpPr/>
                    <p:nvPr/>
                  </p:nvCxnSpPr>
                  <p:spPr>
                    <a:xfrm>
                      <a:off x="3437156" y="2300419"/>
                      <a:ext cx="46410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794" name="Shape 794"/>
                    <p:cNvCxnSpPr/>
                    <p:nvPr/>
                  </p:nvCxnSpPr>
                  <p:spPr>
                    <a:xfrm>
                      <a:off x="3438956" y="1926094"/>
                      <a:ext cx="46410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  <p:sp>
                <p:nvSpPr>
                  <p:cNvPr id="795" name="Shape 795"/>
                  <p:cNvSpPr txBox="1"/>
                  <p:nvPr/>
                </p:nvSpPr>
                <p:spPr>
                  <a:xfrm>
                    <a:off x="5246400" y="1591725"/>
                    <a:ext cx="783300" cy="336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>
                        <a:solidFill>
                          <a:srgbClr val="38761D"/>
                        </a:solidFill>
                      </a:rPr>
                      <a:t>  1.1</a:t>
                    </a:r>
                    <a:endParaRPr sz="1100">
                      <a:solidFill>
                        <a:srgbClr val="38761D"/>
                      </a:solidFill>
                    </a:endParaRPr>
                  </a:p>
                </p:txBody>
              </p:sp>
              <p:sp>
                <p:nvSpPr>
                  <p:cNvPr id="796" name="Shape 796"/>
                  <p:cNvSpPr txBox="1"/>
                  <p:nvPr/>
                </p:nvSpPr>
                <p:spPr>
                  <a:xfrm>
                    <a:off x="5246400" y="1956138"/>
                    <a:ext cx="783300" cy="336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>
                        <a:solidFill>
                          <a:srgbClr val="38761D"/>
                        </a:solidFill>
                      </a:rPr>
                      <a:t>0.9</a:t>
                    </a:r>
                    <a:endParaRPr sz="1100">
                      <a:solidFill>
                        <a:srgbClr val="38761D"/>
                      </a:solidFill>
                    </a:endParaRPr>
                  </a:p>
                </p:txBody>
              </p:sp>
              <p:sp>
                <p:nvSpPr>
                  <p:cNvPr id="797" name="Shape 797"/>
                  <p:cNvSpPr txBox="1"/>
                  <p:nvPr/>
                </p:nvSpPr>
                <p:spPr>
                  <a:xfrm>
                    <a:off x="5246400" y="2320550"/>
                    <a:ext cx="783300" cy="336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100">
                        <a:solidFill>
                          <a:srgbClr val="CC0000"/>
                        </a:solidFill>
                      </a:rPr>
                      <a:t>  1</a:t>
                    </a:r>
                    <a:endParaRPr sz="1100">
                      <a:solidFill>
                        <a:srgbClr val="CC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798" name="Shape 798"/>
            <p:cNvGrpSpPr/>
            <p:nvPr/>
          </p:nvGrpSpPr>
          <p:grpSpPr>
            <a:xfrm>
              <a:off x="7322894" y="529831"/>
              <a:ext cx="529109" cy="1670602"/>
              <a:chOff x="3437150" y="1585475"/>
              <a:chExt cx="467700" cy="1094400"/>
            </a:xfrm>
          </p:grpSpPr>
          <p:sp>
            <p:nvSpPr>
              <p:cNvPr id="799" name="Shape 799"/>
              <p:cNvSpPr/>
              <p:nvPr/>
            </p:nvSpPr>
            <p:spPr>
              <a:xfrm>
                <a:off x="3437150" y="1585475"/>
                <a:ext cx="467700" cy="10944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00" name="Shape 800"/>
              <p:cNvCxnSpPr/>
              <p:nvPr/>
            </p:nvCxnSpPr>
            <p:spPr>
              <a:xfrm>
                <a:off x="3437156" y="2300419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1" name="Shape 801"/>
              <p:cNvCxnSpPr/>
              <p:nvPr/>
            </p:nvCxnSpPr>
            <p:spPr>
              <a:xfrm>
                <a:off x="3438956" y="1926094"/>
                <a:ext cx="464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pic>
          <p:nvPicPr>
            <p:cNvPr id="802" name="Shape 80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7282661" y="1156956"/>
              <a:ext cx="653838" cy="4142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3" name="Shape 80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7250061" y="170281"/>
              <a:ext cx="653838" cy="4142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4" name="Shape 8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Price Tensor</a:t>
            </a:r>
            <a:endParaRPr/>
          </a:p>
        </p:txBody>
      </p:sp>
      <p:sp>
        <p:nvSpPr>
          <p:cNvPr id="805" name="Shape 805"/>
          <p:cNvSpPr txBox="1"/>
          <p:nvPr/>
        </p:nvSpPr>
        <p:spPr>
          <a:xfrm>
            <a:off x="3468200" y="4674650"/>
            <a:ext cx="34530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n</a:t>
            </a:r>
            <a:r>
              <a:rPr lang="en" sz="1600"/>
              <a:t> historic periods</a:t>
            </a:r>
            <a:endParaRPr sz="1600"/>
          </a:p>
        </p:txBody>
      </p:sp>
      <p:cxnSp>
        <p:nvCxnSpPr>
          <p:cNvPr id="806" name="Shape 806"/>
          <p:cNvCxnSpPr/>
          <p:nvPr/>
        </p:nvCxnSpPr>
        <p:spPr>
          <a:xfrm>
            <a:off x="947175" y="1617175"/>
            <a:ext cx="1936500" cy="121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07" name="Shape 807"/>
          <p:cNvGrpSpPr/>
          <p:nvPr/>
        </p:nvGrpSpPr>
        <p:grpSpPr>
          <a:xfrm>
            <a:off x="2374400" y="2314977"/>
            <a:ext cx="3559953" cy="2185893"/>
            <a:chOff x="4106900" y="2831589"/>
            <a:chExt cx="3559953" cy="2185893"/>
          </a:xfrm>
        </p:grpSpPr>
        <p:grpSp>
          <p:nvGrpSpPr>
            <p:cNvPr id="808" name="Shape 808"/>
            <p:cNvGrpSpPr/>
            <p:nvPr/>
          </p:nvGrpSpPr>
          <p:grpSpPr>
            <a:xfrm>
              <a:off x="4106900" y="2867561"/>
              <a:ext cx="3559953" cy="2149922"/>
              <a:chOff x="2680625" y="1625561"/>
              <a:chExt cx="3559953" cy="2149922"/>
            </a:xfrm>
          </p:grpSpPr>
          <p:sp>
            <p:nvSpPr>
              <p:cNvPr id="809" name="Shape 809"/>
              <p:cNvSpPr/>
              <p:nvPr/>
            </p:nvSpPr>
            <p:spPr>
              <a:xfrm>
                <a:off x="2715625" y="1731075"/>
                <a:ext cx="3165300" cy="20442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10" name="Shape 810"/>
              <p:cNvGrpSpPr/>
              <p:nvPr/>
            </p:nvGrpSpPr>
            <p:grpSpPr>
              <a:xfrm>
                <a:off x="2680625" y="1625561"/>
                <a:ext cx="3559953" cy="2149922"/>
                <a:chOff x="2704600" y="2141111"/>
                <a:chExt cx="3559953" cy="2149922"/>
              </a:xfrm>
            </p:grpSpPr>
            <p:grpSp>
              <p:nvGrpSpPr>
                <p:cNvPr id="811" name="Shape 811"/>
                <p:cNvGrpSpPr/>
                <p:nvPr/>
              </p:nvGrpSpPr>
              <p:grpSpPr>
                <a:xfrm>
                  <a:off x="3049866" y="2141111"/>
                  <a:ext cx="3214687" cy="2149922"/>
                  <a:chOff x="3410463" y="2502801"/>
                  <a:chExt cx="2841587" cy="1408399"/>
                </a:xfrm>
              </p:grpSpPr>
              <p:grpSp>
                <p:nvGrpSpPr>
                  <p:cNvPr id="812" name="Shape 812"/>
                  <p:cNvGrpSpPr/>
                  <p:nvPr/>
                </p:nvGrpSpPr>
                <p:grpSpPr>
                  <a:xfrm>
                    <a:off x="3410463" y="2502801"/>
                    <a:ext cx="1422512" cy="1408399"/>
                    <a:chOff x="5059038" y="1882226"/>
                    <a:chExt cx="1422512" cy="1408399"/>
                  </a:xfrm>
                </p:grpSpPr>
                <p:grpSp>
                  <p:nvGrpSpPr>
                    <p:cNvPr id="813" name="Shape 813"/>
                    <p:cNvGrpSpPr/>
                    <p:nvPr/>
                  </p:nvGrpSpPr>
                  <p:grpSpPr>
                    <a:xfrm>
                      <a:off x="5059038" y="1882226"/>
                      <a:ext cx="952437" cy="1408399"/>
                      <a:chOff x="2326163" y="1568376"/>
                      <a:chExt cx="952437" cy="1408399"/>
                    </a:xfrm>
                  </p:grpSpPr>
                  <p:sp>
                    <p:nvSpPr>
                      <p:cNvPr id="814" name="Shape 814"/>
                      <p:cNvSpPr txBox="1"/>
                      <p:nvPr/>
                    </p:nvSpPr>
                    <p:spPr>
                      <a:xfrm>
                        <a:off x="2326163" y="1568376"/>
                        <a:ext cx="838200" cy="30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t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b="1" lang="en">
                            <a:solidFill>
                              <a:srgbClr val="FF0000"/>
                            </a:solidFill>
                          </a:rPr>
                          <a:t>v</a:t>
                        </a:r>
                        <a:r>
                          <a:rPr baseline="-25000" lang="en">
                            <a:solidFill>
                              <a:srgbClr val="FF0000"/>
                            </a:solidFill>
                          </a:rPr>
                          <a:t>t-50</a:t>
                        </a:r>
                        <a:endParaRPr baseline="-2500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grpSp>
                    <p:nvGrpSpPr>
                      <p:cNvPr id="815" name="Shape 815"/>
                      <p:cNvGrpSpPr/>
                      <p:nvPr/>
                    </p:nvGrpSpPr>
                    <p:grpSpPr>
                      <a:xfrm>
                        <a:off x="2495288" y="1882375"/>
                        <a:ext cx="783313" cy="1094400"/>
                        <a:chOff x="5246388" y="1591725"/>
                        <a:chExt cx="783313" cy="1094400"/>
                      </a:xfrm>
                    </p:grpSpPr>
                    <p:grpSp>
                      <p:nvGrpSpPr>
                        <p:cNvPr id="816" name="Shape 816"/>
                        <p:cNvGrpSpPr/>
                        <p:nvPr/>
                      </p:nvGrpSpPr>
                      <p:grpSpPr>
                        <a:xfrm>
                          <a:off x="5246388" y="1591725"/>
                          <a:ext cx="467700" cy="1094400"/>
                          <a:chOff x="3437150" y="1585475"/>
                          <a:chExt cx="467700" cy="1094400"/>
                        </a:xfrm>
                      </p:grpSpPr>
                      <p:sp>
                        <p:nvSpPr>
                          <p:cNvPr id="817" name="Shape 817"/>
                          <p:cNvSpPr/>
                          <p:nvPr/>
                        </p:nvSpPr>
                        <p:spPr>
                          <a:xfrm>
                            <a:off x="3437150" y="1585475"/>
                            <a:ext cx="467700" cy="1094400"/>
                          </a:xfrm>
                          <a:prstGeom prst="rect">
                            <a:avLst/>
                          </a:prstGeom>
                          <a:solidFill>
                            <a:schemeClr val="lt2"/>
                          </a:solidFill>
                          <a:ln cap="flat" cmpd="sng" w="9525">
                            <a:solidFill>
                              <a:schemeClr val="dk2"/>
                            </a:solidFill>
                            <a:prstDash val="solid"/>
                            <a:round/>
                            <a:headEnd len="sm" w="sm" type="none"/>
                            <a:tailEnd len="sm" w="sm" type="none"/>
                          </a:ln>
                        </p:spPr>
                        <p:txBody>
                          <a:bodyPr anchorCtr="0" anchor="ctr" bIns="91425" lIns="91425" spcFirstLastPara="1" rIns="91425" wrap="square" tIns="91425">
                            <a:noAutofit/>
                          </a:bodyPr>
                          <a:lstStyle/>
                          <a:p>
                            <a:pPr indent="0" lvl="0" mar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/>
                          </a:p>
                        </p:txBody>
                      </p:sp>
                      <p:cxnSp>
                        <p:nvCxnSpPr>
                          <p:cNvPr id="818" name="Shape 818"/>
                          <p:cNvCxnSpPr/>
                          <p:nvPr/>
                        </p:nvCxnSpPr>
                        <p:spPr>
                          <a:xfrm>
                            <a:off x="3437156" y="2300419"/>
                            <a:ext cx="464100" cy="0"/>
                          </a:xfrm>
                          <a:prstGeom prst="straightConnector1">
                            <a:avLst/>
                          </a:prstGeom>
                          <a:noFill/>
                          <a:ln cap="flat" cmpd="sng" w="9525">
                            <a:solidFill>
                              <a:schemeClr val="dk2"/>
                            </a:solidFill>
                            <a:prstDash val="solid"/>
                            <a:round/>
                            <a:headEnd len="med" w="med" type="none"/>
                            <a:tailEnd len="med" w="med" type="none"/>
                          </a:ln>
                        </p:spPr>
                      </p:cxnSp>
                      <p:cxnSp>
                        <p:nvCxnSpPr>
                          <p:cNvPr id="819" name="Shape 819"/>
                          <p:cNvCxnSpPr/>
                          <p:nvPr/>
                        </p:nvCxnSpPr>
                        <p:spPr>
                          <a:xfrm>
                            <a:off x="3438956" y="1926094"/>
                            <a:ext cx="464100" cy="0"/>
                          </a:xfrm>
                          <a:prstGeom prst="straightConnector1">
                            <a:avLst/>
                          </a:prstGeom>
                          <a:noFill/>
                          <a:ln cap="flat" cmpd="sng" w="9525">
                            <a:solidFill>
                              <a:schemeClr val="dk2"/>
                            </a:solidFill>
                            <a:prstDash val="solid"/>
                            <a:round/>
                            <a:headEnd len="med" w="med" type="none"/>
                            <a:tailEnd len="med" w="med" type="none"/>
                          </a:ln>
                        </p:spPr>
                      </p:cxnSp>
                    </p:grpSp>
                    <p:sp>
                      <p:nvSpPr>
                        <p:cNvPr id="820" name="Shape 820"/>
                        <p:cNvSpPr txBox="1"/>
                        <p:nvPr/>
                      </p:nvSpPr>
                      <p:spPr>
                        <a:xfrm>
                          <a:off x="5246400" y="1591725"/>
                          <a:ext cx="783300" cy="33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anchorCtr="0" anchor="t" bIns="91425" lIns="91425" spcFirstLastPara="1" rIns="91425" wrap="square" tIns="91425">
                          <a:noAutofit/>
                        </a:bodyPr>
                        <a:lstStyle/>
                        <a:p>
                          <a:pPr indent="0" lvl="0" marL="0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100"/>
                            <a:t>  1.1</a:t>
                          </a:r>
                          <a:endParaRPr sz="1100"/>
                        </a:p>
                      </p:txBody>
                    </p:sp>
                    <p:sp>
                      <p:nvSpPr>
                        <p:cNvPr id="821" name="Shape 821"/>
                        <p:cNvSpPr txBox="1"/>
                        <p:nvPr/>
                      </p:nvSpPr>
                      <p:spPr>
                        <a:xfrm>
                          <a:off x="5246400" y="1956138"/>
                          <a:ext cx="783300" cy="33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anchorCtr="0" anchor="t" bIns="91425" lIns="91425" spcFirstLastPara="1" rIns="91425" wrap="square" tIns="91425">
                          <a:noAutofit/>
                        </a:bodyPr>
                        <a:lstStyle/>
                        <a:p>
                          <a:pPr indent="0" lvl="0" marL="0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100"/>
                            <a:t>0.6</a:t>
                          </a:r>
                          <a:endParaRPr sz="1100"/>
                        </a:p>
                      </p:txBody>
                    </p:sp>
                    <p:sp>
                      <p:nvSpPr>
                        <p:cNvPr id="822" name="Shape 822"/>
                        <p:cNvSpPr txBox="1"/>
                        <p:nvPr/>
                      </p:nvSpPr>
                      <p:spPr>
                        <a:xfrm>
                          <a:off x="5246400" y="2320550"/>
                          <a:ext cx="783300" cy="33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anchorCtr="0" anchor="t" bIns="91425" lIns="91425" spcFirstLastPara="1" rIns="91425" wrap="square" tIns="91425">
                          <a:noAutofit/>
                        </a:bodyPr>
                        <a:lstStyle/>
                        <a:p>
                          <a:pPr indent="0" lvl="0" marL="0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100"/>
                            <a:t>  2</a:t>
                          </a:r>
                          <a:endParaRPr sz="1100"/>
                        </a:p>
                      </p:txBody>
                    </p:sp>
                  </p:grpSp>
                </p:grpSp>
                <p:grpSp>
                  <p:nvGrpSpPr>
                    <p:cNvPr id="823" name="Shape 823"/>
                    <p:cNvGrpSpPr/>
                    <p:nvPr/>
                  </p:nvGrpSpPr>
                  <p:grpSpPr>
                    <a:xfrm>
                      <a:off x="5529113" y="1882226"/>
                      <a:ext cx="952437" cy="1408399"/>
                      <a:chOff x="2326163" y="1568376"/>
                      <a:chExt cx="952437" cy="1408399"/>
                    </a:xfrm>
                  </p:grpSpPr>
                  <p:sp>
                    <p:nvSpPr>
                      <p:cNvPr id="824" name="Shape 824"/>
                      <p:cNvSpPr txBox="1"/>
                      <p:nvPr/>
                    </p:nvSpPr>
                    <p:spPr>
                      <a:xfrm>
                        <a:off x="2326163" y="1568376"/>
                        <a:ext cx="838200" cy="30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t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100"/>
                          <a:buFont typeface="Arial"/>
                          <a:buNone/>
                        </a:pPr>
                        <a:r>
                          <a:rPr b="1" lang="en">
                            <a:solidFill>
                              <a:srgbClr val="FF0000"/>
                            </a:solidFill>
                          </a:rPr>
                          <a:t>v</a:t>
                        </a:r>
                        <a:r>
                          <a:rPr baseline="-25000" lang="en">
                            <a:solidFill>
                              <a:srgbClr val="FF0000"/>
                            </a:solidFill>
                          </a:rPr>
                          <a:t>t-49</a:t>
                        </a:r>
                        <a:endParaRPr baseline="-2500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grpSp>
                    <p:nvGrpSpPr>
                      <p:cNvPr id="825" name="Shape 825"/>
                      <p:cNvGrpSpPr/>
                      <p:nvPr/>
                    </p:nvGrpSpPr>
                    <p:grpSpPr>
                      <a:xfrm>
                        <a:off x="2495288" y="1882375"/>
                        <a:ext cx="783313" cy="1094400"/>
                        <a:chOff x="5246388" y="1591725"/>
                        <a:chExt cx="783313" cy="1094400"/>
                      </a:xfrm>
                    </p:grpSpPr>
                    <p:grpSp>
                      <p:nvGrpSpPr>
                        <p:cNvPr id="826" name="Shape 826"/>
                        <p:cNvGrpSpPr/>
                        <p:nvPr/>
                      </p:nvGrpSpPr>
                      <p:grpSpPr>
                        <a:xfrm>
                          <a:off x="5246388" y="1591725"/>
                          <a:ext cx="467700" cy="1094400"/>
                          <a:chOff x="3437150" y="1585475"/>
                          <a:chExt cx="467700" cy="1094400"/>
                        </a:xfrm>
                      </p:grpSpPr>
                      <p:sp>
                        <p:nvSpPr>
                          <p:cNvPr id="827" name="Shape 827"/>
                          <p:cNvSpPr/>
                          <p:nvPr/>
                        </p:nvSpPr>
                        <p:spPr>
                          <a:xfrm>
                            <a:off x="3437150" y="1585475"/>
                            <a:ext cx="467700" cy="1094400"/>
                          </a:xfrm>
                          <a:prstGeom prst="rect">
                            <a:avLst/>
                          </a:prstGeom>
                          <a:solidFill>
                            <a:schemeClr val="lt2"/>
                          </a:solidFill>
                          <a:ln cap="flat" cmpd="sng" w="9525">
                            <a:solidFill>
                              <a:schemeClr val="dk2"/>
                            </a:solidFill>
                            <a:prstDash val="solid"/>
                            <a:round/>
                            <a:headEnd len="sm" w="sm" type="none"/>
                            <a:tailEnd len="sm" w="sm" type="none"/>
                          </a:ln>
                        </p:spPr>
                        <p:txBody>
                          <a:bodyPr anchorCtr="0" anchor="ctr" bIns="91425" lIns="91425" spcFirstLastPara="1" rIns="91425" wrap="square" tIns="91425">
                            <a:noAutofit/>
                          </a:bodyPr>
                          <a:lstStyle/>
                          <a:p>
                            <a:pPr indent="0" lvl="0" mar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/>
                          </a:p>
                        </p:txBody>
                      </p:sp>
                      <p:cxnSp>
                        <p:nvCxnSpPr>
                          <p:cNvPr id="828" name="Shape 828"/>
                          <p:cNvCxnSpPr/>
                          <p:nvPr/>
                        </p:nvCxnSpPr>
                        <p:spPr>
                          <a:xfrm>
                            <a:off x="3437156" y="2300419"/>
                            <a:ext cx="464100" cy="0"/>
                          </a:xfrm>
                          <a:prstGeom prst="straightConnector1">
                            <a:avLst/>
                          </a:prstGeom>
                          <a:noFill/>
                          <a:ln cap="flat" cmpd="sng" w="9525">
                            <a:solidFill>
                              <a:schemeClr val="dk2"/>
                            </a:solidFill>
                            <a:prstDash val="solid"/>
                            <a:round/>
                            <a:headEnd len="med" w="med" type="none"/>
                            <a:tailEnd len="med" w="med" type="none"/>
                          </a:ln>
                        </p:spPr>
                      </p:cxnSp>
                      <p:cxnSp>
                        <p:nvCxnSpPr>
                          <p:cNvPr id="829" name="Shape 829"/>
                          <p:cNvCxnSpPr/>
                          <p:nvPr/>
                        </p:nvCxnSpPr>
                        <p:spPr>
                          <a:xfrm>
                            <a:off x="3438956" y="1926094"/>
                            <a:ext cx="464100" cy="0"/>
                          </a:xfrm>
                          <a:prstGeom prst="straightConnector1">
                            <a:avLst/>
                          </a:prstGeom>
                          <a:noFill/>
                          <a:ln cap="flat" cmpd="sng" w="9525">
                            <a:solidFill>
                              <a:schemeClr val="dk2"/>
                            </a:solidFill>
                            <a:prstDash val="solid"/>
                            <a:round/>
                            <a:headEnd len="med" w="med" type="none"/>
                            <a:tailEnd len="med" w="med" type="none"/>
                          </a:ln>
                        </p:spPr>
                      </p:cxnSp>
                    </p:grpSp>
                    <p:sp>
                      <p:nvSpPr>
                        <p:cNvPr id="830" name="Shape 830"/>
                        <p:cNvSpPr txBox="1"/>
                        <p:nvPr/>
                      </p:nvSpPr>
                      <p:spPr>
                        <a:xfrm>
                          <a:off x="5246400" y="1591725"/>
                          <a:ext cx="783300" cy="33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anchorCtr="0" anchor="t" bIns="91425" lIns="91425" spcFirstLastPara="1" rIns="91425" wrap="square" tIns="91425">
                          <a:noAutofit/>
                        </a:bodyPr>
                        <a:lstStyle/>
                        <a:p>
                          <a:pPr indent="0" lvl="0" marL="0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100">
                              <a:solidFill>
                                <a:srgbClr val="CC0000"/>
                              </a:solidFill>
                            </a:rPr>
                            <a:t>  0.8</a:t>
                          </a:r>
                          <a:endParaRPr sz="1100">
                            <a:solidFill>
                              <a:srgbClr val="CC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31" name="Shape 831"/>
                        <p:cNvSpPr txBox="1"/>
                        <p:nvPr/>
                      </p:nvSpPr>
                      <p:spPr>
                        <a:xfrm>
                          <a:off x="5246400" y="1956138"/>
                          <a:ext cx="783300" cy="33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anchorCtr="0" anchor="t" bIns="91425" lIns="91425" spcFirstLastPara="1" rIns="91425" wrap="square" tIns="91425">
                          <a:noAutofit/>
                        </a:bodyPr>
                        <a:lstStyle/>
                        <a:p>
                          <a:pPr indent="0" lvl="0" marL="0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100"/>
                            <a:t>0.6</a:t>
                          </a:r>
                          <a:endParaRPr sz="1100"/>
                        </a:p>
                      </p:txBody>
                    </p:sp>
                    <p:sp>
                      <p:nvSpPr>
                        <p:cNvPr id="832" name="Shape 832"/>
                        <p:cNvSpPr txBox="1"/>
                        <p:nvPr/>
                      </p:nvSpPr>
                      <p:spPr>
                        <a:xfrm>
                          <a:off x="5246400" y="2320550"/>
                          <a:ext cx="783300" cy="33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anchorCtr="0" anchor="t" bIns="91425" lIns="91425" spcFirstLastPara="1" rIns="91425" wrap="square" tIns="91425">
                          <a:noAutofit/>
                        </a:bodyPr>
                        <a:lstStyle/>
                        <a:p>
                          <a:pPr indent="0" lvl="0" marL="0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100">
                              <a:solidFill>
                                <a:srgbClr val="CC0000"/>
                              </a:solidFill>
                            </a:rPr>
                            <a:t>  1.4</a:t>
                          </a:r>
                          <a:endParaRPr sz="1100">
                            <a:solidFill>
                              <a:srgbClr val="CC0000"/>
                            </a:solidFill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833" name="Shape 833"/>
                  <p:cNvGrpSpPr/>
                  <p:nvPr/>
                </p:nvGrpSpPr>
                <p:grpSpPr>
                  <a:xfrm>
                    <a:off x="4829538" y="2502801"/>
                    <a:ext cx="1422512" cy="1408399"/>
                    <a:chOff x="5059038" y="1882226"/>
                    <a:chExt cx="1422512" cy="1408399"/>
                  </a:xfrm>
                </p:grpSpPr>
                <p:grpSp>
                  <p:nvGrpSpPr>
                    <p:cNvPr id="834" name="Shape 834"/>
                    <p:cNvGrpSpPr/>
                    <p:nvPr/>
                  </p:nvGrpSpPr>
                  <p:grpSpPr>
                    <a:xfrm>
                      <a:off x="5059038" y="1882226"/>
                      <a:ext cx="952437" cy="1408399"/>
                      <a:chOff x="2326163" y="1568376"/>
                      <a:chExt cx="952437" cy="1408399"/>
                    </a:xfrm>
                  </p:grpSpPr>
                  <p:sp>
                    <p:nvSpPr>
                      <p:cNvPr id="835" name="Shape 835"/>
                      <p:cNvSpPr txBox="1"/>
                      <p:nvPr/>
                    </p:nvSpPr>
                    <p:spPr>
                      <a:xfrm>
                        <a:off x="2326163" y="1568376"/>
                        <a:ext cx="838200" cy="30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t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100"/>
                          <a:buFont typeface="Arial"/>
                          <a:buNone/>
                        </a:pPr>
                        <a:r>
                          <a:rPr b="1" lang="en">
                            <a:solidFill>
                              <a:srgbClr val="FF0000"/>
                            </a:solidFill>
                          </a:rPr>
                          <a:t>v</a:t>
                        </a:r>
                        <a:r>
                          <a:rPr baseline="-25000" lang="en">
                            <a:solidFill>
                              <a:srgbClr val="FF0000"/>
                            </a:solidFill>
                          </a:rPr>
                          <a:t>t-2</a:t>
                        </a:r>
                        <a:endParaRPr baseline="-2500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grpSp>
                    <p:nvGrpSpPr>
                      <p:cNvPr id="836" name="Shape 836"/>
                      <p:cNvGrpSpPr/>
                      <p:nvPr/>
                    </p:nvGrpSpPr>
                    <p:grpSpPr>
                      <a:xfrm>
                        <a:off x="2495288" y="1882375"/>
                        <a:ext cx="783313" cy="1094400"/>
                        <a:chOff x="5246388" y="1591725"/>
                        <a:chExt cx="783313" cy="1094400"/>
                      </a:xfrm>
                    </p:grpSpPr>
                    <p:grpSp>
                      <p:nvGrpSpPr>
                        <p:cNvPr id="837" name="Shape 837"/>
                        <p:cNvGrpSpPr/>
                        <p:nvPr/>
                      </p:nvGrpSpPr>
                      <p:grpSpPr>
                        <a:xfrm>
                          <a:off x="5246388" y="1591725"/>
                          <a:ext cx="467700" cy="1094400"/>
                          <a:chOff x="3437150" y="1585475"/>
                          <a:chExt cx="467700" cy="1094400"/>
                        </a:xfrm>
                      </p:grpSpPr>
                      <p:sp>
                        <p:nvSpPr>
                          <p:cNvPr id="838" name="Shape 838"/>
                          <p:cNvSpPr/>
                          <p:nvPr/>
                        </p:nvSpPr>
                        <p:spPr>
                          <a:xfrm>
                            <a:off x="3437150" y="1585475"/>
                            <a:ext cx="467700" cy="1094400"/>
                          </a:xfrm>
                          <a:prstGeom prst="rect">
                            <a:avLst/>
                          </a:prstGeom>
                          <a:solidFill>
                            <a:schemeClr val="lt2"/>
                          </a:solidFill>
                          <a:ln cap="flat" cmpd="sng" w="9525">
                            <a:solidFill>
                              <a:schemeClr val="dk2"/>
                            </a:solidFill>
                            <a:prstDash val="solid"/>
                            <a:round/>
                            <a:headEnd len="sm" w="sm" type="none"/>
                            <a:tailEnd len="sm" w="sm" type="none"/>
                          </a:ln>
                        </p:spPr>
                        <p:txBody>
                          <a:bodyPr anchorCtr="0" anchor="ctr" bIns="91425" lIns="91425" spcFirstLastPara="1" rIns="91425" wrap="square" tIns="91425">
                            <a:noAutofit/>
                          </a:bodyPr>
                          <a:lstStyle/>
                          <a:p>
                            <a:pPr indent="0" lvl="0" mar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/>
                          </a:p>
                        </p:txBody>
                      </p:sp>
                      <p:cxnSp>
                        <p:nvCxnSpPr>
                          <p:cNvPr id="839" name="Shape 839"/>
                          <p:cNvCxnSpPr/>
                          <p:nvPr/>
                        </p:nvCxnSpPr>
                        <p:spPr>
                          <a:xfrm>
                            <a:off x="3437156" y="2300419"/>
                            <a:ext cx="464100" cy="0"/>
                          </a:xfrm>
                          <a:prstGeom prst="straightConnector1">
                            <a:avLst/>
                          </a:prstGeom>
                          <a:noFill/>
                          <a:ln cap="flat" cmpd="sng" w="9525">
                            <a:solidFill>
                              <a:schemeClr val="dk2"/>
                            </a:solidFill>
                            <a:prstDash val="solid"/>
                            <a:round/>
                            <a:headEnd len="med" w="med" type="none"/>
                            <a:tailEnd len="med" w="med" type="none"/>
                          </a:ln>
                        </p:spPr>
                      </p:cxnSp>
                      <p:cxnSp>
                        <p:nvCxnSpPr>
                          <p:cNvPr id="840" name="Shape 840"/>
                          <p:cNvCxnSpPr/>
                          <p:nvPr/>
                        </p:nvCxnSpPr>
                        <p:spPr>
                          <a:xfrm>
                            <a:off x="3438956" y="1926094"/>
                            <a:ext cx="464100" cy="0"/>
                          </a:xfrm>
                          <a:prstGeom prst="straightConnector1">
                            <a:avLst/>
                          </a:prstGeom>
                          <a:noFill/>
                          <a:ln cap="flat" cmpd="sng" w="9525">
                            <a:solidFill>
                              <a:schemeClr val="dk2"/>
                            </a:solidFill>
                            <a:prstDash val="solid"/>
                            <a:round/>
                            <a:headEnd len="med" w="med" type="none"/>
                            <a:tailEnd len="med" w="med" type="none"/>
                          </a:ln>
                        </p:spPr>
                      </p:cxnSp>
                    </p:grpSp>
                    <p:sp>
                      <p:nvSpPr>
                        <p:cNvPr id="841" name="Shape 841"/>
                        <p:cNvSpPr txBox="1"/>
                        <p:nvPr/>
                      </p:nvSpPr>
                      <p:spPr>
                        <a:xfrm>
                          <a:off x="5246400" y="1591725"/>
                          <a:ext cx="783300" cy="33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anchorCtr="0" anchor="t" bIns="91425" lIns="91425" spcFirstLastPara="1" rIns="91425" wrap="square" tIns="91425">
                          <a:noAutofit/>
                        </a:bodyPr>
                        <a:lstStyle/>
                        <a:p>
                          <a:pPr indent="0" lvl="0" marL="0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100">
                              <a:solidFill>
                                <a:srgbClr val="38761D"/>
                              </a:solidFill>
                            </a:rPr>
                            <a:t>  0.9</a:t>
                          </a:r>
                          <a:endParaRPr sz="1100">
                            <a:solidFill>
                              <a:srgbClr val="38761D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42" name="Shape 842"/>
                        <p:cNvSpPr txBox="1"/>
                        <p:nvPr/>
                      </p:nvSpPr>
                      <p:spPr>
                        <a:xfrm>
                          <a:off x="5246400" y="1956138"/>
                          <a:ext cx="783300" cy="33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anchorCtr="0" anchor="t" bIns="91425" lIns="91425" spcFirstLastPara="1" rIns="91425" wrap="square" tIns="91425">
                          <a:noAutofit/>
                        </a:bodyPr>
                        <a:lstStyle/>
                        <a:p>
                          <a:pPr indent="0" lvl="0" marL="0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100">
                              <a:solidFill>
                                <a:srgbClr val="38761D"/>
                              </a:solidFill>
                            </a:rPr>
                            <a:t>0.7</a:t>
                          </a:r>
                          <a:endParaRPr sz="1100">
                            <a:solidFill>
                              <a:srgbClr val="38761D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43" name="Shape 843"/>
                        <p:cNvSpPr txBox="1"/>
                        <p:nvPr/>
                      </p:nvSpPr>
                      <p:spPr>
                        <a:xfrm>
                          <a:off x="5246400" y="2320550"/>
                          <a:ext cx="783300" cy="33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anchorCtr="0" anchor="t" bIns="91425" lIns="91425" spcFirstLastPara="1" rIns="91425" wrap="square" tIns="91425">
                          <a:noAutofit/>
                        </a:bodyPr>
                        <a:lstStyle/>
                        <a:p>
                          <a:pPr indent="0" lvl="0" marL="0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100">
                              <a:solidFill>
                                <a:srgbClr val="CC0000"/>
                              </a:solidFill>
                            </a:rPr>
                            <a:t>  1.1</a:t>
                          </a:r>
                          <a:endParaRPr sz="1100">
                            <a:solidFill>
                              <a:srgbClr val="CC0000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844" name="Shape 844"/>
                    <p:cNvGrpSpPr/>
                    <p:nvPr/>
                  </p:nvGrpSpPr>
                  <p:grpSpPr>
                    <a:xfrm>
                      <a:off x="5529113" y="1882226"/>
                      <a:ext cx="952437" cy="1408399"/>
                      <a:chOff x="2326163" y="1568376"/>
                      <a:chExt cx="952437" cy="1408399"/>
                    </a:xfrm>
                  </p:grpSpPr>
                  <p:sp>
                    <p:nvSpPr>
                      <p:cNvPr id="845" name="Shape 845"/>
                      <p:cNvSpPr txBox="1"/>
                      <p:nvPr/>
                    </p:nvSpPr>
                    <p:spPr>
                      <a:xfrm>
                        <a:off x="2326163" y="1568376"/>
                        <a:ext cx="838200" cy="30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anchorCtr="0" anchor="t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100"/>
                          <a:buFont typeface="Arial"/>
                          <a:buNone/>
                        </a:pPr>
                        <a:r>
                          <a:rPr b="1" lang="en">
                            <a:solidFill>
                              <a:srgbClr val="FF0000"/>
                            </a:solidFill>
                          </a:rPr>
                          <a:t>v</a:t>
                        </a:r>
                        <a:r>
                          <a:rPr baseline="-25000" lang="en">
                            <a:solidFill>
                              <a:srgbClr val="FF0000"/>
                            </a:solidFill>
                          </a:rPr>
                          <a:t>t-1</a:t>
                        </a:r>
                        <a:endParaRPr baseline="-2500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grpSp>
                    <p:nvGrpSpPr>
                      <p:cNvPr id="846" name="Shape 846"/>
                      <p:cNvGrpSpPr/>
                      <p:nvPr/>
                    </p:nvGrpSpPr>
                    <p:grpSpPr>
                      <a:xfrm>
                        <a:off x="2495288" y="1882375"/>
                        <a:ext cx="783313" cy="1094400"/>
                        <a:chOff x="5246388" y="1591725"/>
                        <a:chExt cx="783313" cy="1094400"/>
                      </a:xfrm>
                    </p:grpSpPr>
                    <p:grpSp>
                      <p:nvGrpSpPr>
                        <p:cNvPr id="847" name="Shape 847"/>
                        <p:cNvGrpSpPr/>
                        <p:nvPr/>
                      </p:nvGrpSpPr>
                      <p:grpSpPr>
                        <a:xfrm>
                          <a:off x="5246388" y="1591725"/>
                          <a:ext cx="467700" cy="1094400"/>
                          <a:chOff x="3437150" y="1585475"/>
                          <a:chExt cx="467700" cy="1094400"/>
                        </a:xfrm>
                      </p:grpSpPr>
                      <p:sp>
                        <p:nvSpPr>
                          <p:cNvPr id="848" name="Shape 848"/>
                          <p:cNvSpPr/>
                          <p:nvPr/>
                        </p:nvSpPr>
                        <p:spPr>
                          <a:xfrm>
                            <a:off x="3437150" y="1585475"/>
                            <a:ext cx="467700" cy="1094400"/>
                          </a:xfrm>
                          <a:prstGeom prst="rect">
                            <a:avLst/>
                          </a:prstGeom>
                          <a:solidFill>
                            <a:schemeClr val="lt2"/>
                          </a:solidFill>
                          <a:ln cap="flat" cmpd="sng" w="9525">
                            <a:solidFill>
                              <a:schemeClr val="dk2"/>
                            </a:solidFill>
                            <a:prstDash val="solid"/>
                            <a:round/>
                            <a:headEnd len="sm" w="sm" type="none"/>
                            <a:tailEnd len="sm" w="sm" type="none"/>
                          </a:ln>
                        </p:spPr>
                        <p:txBody>
                          <a:bodyPr anchorCtr="0" anchor="ctr" bIns="91425" lIns="91425" spcFirstLastPara="1" rIns="91425" wrap="square" tIns="91425">
                            <a:noAutofit/>
                          </a:bodyPr>
                          <a:lstStyle/>
                          <a:p>
                            <a:pPr indent="0" lvl="0" mar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/>
                          </a:p>
                        </p:txBody>
                      </p:sp>
                      <p:cxnSp>
                        <p:nvCxnSpPr>
                          <p:cNvPr id="849" name="Shape 849"/>
                          <p:cNvCxnSpPr/>
                          <p:nvPr/>
                        </p:nvCxnSpPr>
                        <p:spPr>
                          <a:xfrm>
                            <a:off x="3437156" y="2300419"/>
                            <a:ext cx="464100" cy="0"/>
                          </a:xfrm>
                          <a:prstGeom prst="straightConnector1">
                            <a:avLst/>
                          </a:prstGeom>
                          <a:noFill/>
                          <a:ln cap="flat" cmpd="sng" w="9525">
                            <a:solidFill>
                              <a:schemeClr val="dk2"/>
                            </a:solidFill>
                            <a:prstDash val="solid"/>
                            <a:round/>
                            <a:headEnd len="med" w="med" type="none"/>
                            <a:tailEnd len="med" w="med" type="none"/>
                          </a:ln>
                        </p:spPr>
                      </p:cxnSp>
                      <p:cxnSp>
                        <p:nvCxnSpPr>
                          <p:cNvPr id="850" name="Shape 850"/>
                          <p:cNvCxnSpPr/>
                          <p:nvPr/>
                        </p:nvCxnSpPr>
                        <p:spPr>
                          <a:xfrm>
                            <a:off x="3438956" y="1926094"/>
                            <a:ext cx="464100" cy="0"/>
                          </a:xfrm>
                          <a:prstGeom prst="straightConnector1">
                            <a:avLst/>
                          </a:prstGeom>
                          <a:noFill/>
                          <a:ln cap="flat" cmpd="sng" w="9525">
                            <a:solidFill>
                              <a:schemeClr val="dk2"/>
                            </a:solidFill>
                            <a:prstDash val="solid"/>
                            <a:round/>
                            <a:headEnd len="med" w="med" type="none"/>
                            <a:tailEnd len="med" w="med" type="none"/>
                          </a:ln>
                        </p:spPr>
                      </p:cxnSp>
                    </p:grpSp>
                    <p:sp>
                      <p:nvSpPr>
                        <p:cNvPr id="851" name="Shape 851"/>
                        <p:cNvSpPr txBox="1"/>
                        <p:nvPr/>
                      </p:nvSpPr>
                      <p:spPr>
                        <a:xfrm>
                          <a:off x="5246400" y="1591725"/>
                          <a:ext cx="783300" cy="33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anchorCtr="0" anchor="t" bIns="91425" lIns="91425" spcFirstLastPara="1" rIns="91425" wrap="square" tIns="91425">
                          <a:noAutofit/>
                        </a:bodyPr>
                        <a:lstStyle/>
                        <a:p>
                          <a:pPr indent="0" lvl="0" marL="0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100">
                              <a:solidFill>
                                <a:srgbClr val="38761D"/>
                              </a:solidFill>
                            </a:rPr>
                            <a:t>  1.1</a:t>
                          </a:r>
                          <a:endParaRPr sz="1100">
                            <a:solidFill>
                              <a:srgbClr val="38761D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52" name="Shape 852"/>
                        <p:cNvSpPr txBox="1"/>
                        <p:nvPr/>
                      </p:nvSpPr>
                      <p:spPr>
                        <a:xfrm>
                          <a:off x="5246400" y="1956138"/>
                          <a:ext cx="783300" cy="33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anchorCtr="0" anchor="t" bIns="91425" lIns="91425" spcFirstLastPara="1" rIns="91425" wrap="square" tIns="91425">
                          <a:noAutofit/>
                        </a:bodyPr>
                        <a:lstStyle/>
                        <a:p>
                          <a:pPr indent="0" lvl="0" marL="0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100">
                              <a:solidFill>
                                <a:srgbClr val="38761D"/>
                              </a:solidFill>
                            </a:rPr>
                            <a:t>0.9</a:t>
                          </a:r>
                          <a:endParaRPr sz="1100">
                            <a:solidFill>
                              <a:srgbClr val="38761D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53" name="Shape 853"/>
                        <p:cNvSpPr txBox="1"/>
                        <p:nvPr/>
                      </p:nvSpPr>
                      <p:spPr>
                        <a:xfrm>
                          <a:off x="5246400" y="2320550"/>
                          <a:ext cx="783300" cy="33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anchorCtr="0" anchor="t" bIns="91425" lIns="91425" spcFirstLastPara="1" rIns="91425" wrap="square" tIns="91425">
                          <a:noAutofit/>
                        </a:bodyPr>
                        <a:lstStyle/>
                        <a:p>
                          <a:pPr indent="0" lvl="0" marL="0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" sz="1100">
                              <a:solidFill>
                                <a:srgbClr val="CC0000"/>
                              </a:solidFill>
                            </a:rPr>
                            <a:t>  1</a:t>
                          </a:r>
                          <a:endParaRPr sz="1100">
                            <a:solidFill>
                              <a:srgbClr val="CC0000"/>
                            </a:solidFill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854" name="Shape 854"/>
                  <p:cNvGrpSpPr/>
                  <p:nvPr/>
                </p:nvGrpSpPr>
                <p:grpSpPr>
                  <a:xfrm>
                    <a:off x="4520738" y="2816800"/>
                    <a:ext cx="467700" cy="1094400"/>
                    <a:chOff x="3437150" y="1585475"/>
                    <a:chExt cx="467700" cy="1094400"/>
                  </a:xfrm>
                </p:grpSpPr>
                <p:sp>
                  <p:nvSpPr>
                    <p:cNvPr id="855" name="Shape 855"/>
                    <p:cNvSpPr/>
                    <p:nvPr/>
                  </p:nvSpPr>
                  <p:spPr>
                    <a:xfrm>
                      <a:off x="3437150" y="1585475"/>
                      <a:ext cx="467700" cy="1094400"/>
                    </a:xfrm>
                    <a:prstGeom prst="rect">
                      <a:avLst/>
                    </a:prstGeom>
                    <a:solidFill>
                      <a:schemeClr val="lt2"/>
                    </a:solidFill>
                    <a:ln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cxnSp>
                  <p:nvCxnSpPr>
                    <p:cNvPr id="856" name="Shape 856"/>
                    <p:cNvCxnSpPr/>
                    <p:nvPr/>
                  </p:nvCxnSpPr>
                  <p:spPr>
                    <a:xfrm>
                      <a:off x="3437156" y="2300419"/>
                      <a:ext cx="46410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857" name="Shape 857"/>
                    <p:cNvCxnSpPr/>
                    <p:nvPr/>
                  </p:nvCxnSpPr>
                  <p:spPr>
                    <a:xfrm>
                      <a:off x="3438956" y="1926094"/>
                      <a:ext cx="464100" cy="0"/>
                    </a:xfrm>
                    <a:prstGeom prst="straightConnector1">
                      <a:avLst/>
                    </a:prstGeom>
                    <a:noFill/>
                    <a:ln cap="flat" cmpd="sng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  <p:pic>
                <p:nvPicPr>
                  <p:cNvPr id="858" name="Shape 858"/>
                  <p:cNvPicPr preferRelativeResize="0"/>
                  <p:nvPr/>
                </p:nvPicPr>
                <p:blipFill>
                  <a:blip r:embed="rId3">
                    <a:alphaModFix/>
                  </a:blip>
                  <a:stretch>
                    <a:fillRect/>
                  </a:stretch>
                </p:blipFill>
                <p:spPr>
                  <a:xfrm rot="5400000">
                    <a:off x="4559988" y="3180226"/>
                    <a:ext cx="428325" cy="3661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859" name="Shape 85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-9070" r="9070" t="0"/>
                <a:stretch/>
              </p:blipFill>
              <p:spPr>
                <a:xfrm>
                  <a:off x="2704600" y="2684251"/>
                  <a:ext cx="462900" cy="453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60" name="Shape 860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2771331" y="3240117"/>
                  <a:ext cx="396173" cy="3874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61" name="Shape 861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2737963" y="3826063"/>
                  <a:ext cx="396175" cy="3961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862" name="Shape 86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5617886" y="2951381"/>
              <a:ext cx="653838" cy="4142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3" name="Shape 863"/>
          <p:cNvSpPr txBox="1"/>
          <p:nvPr/>
        </p:nvSpPr>
        <p:spPr>
          <a:xfrm>
            <a:off x="4406125" y="1202750"/>
            <a:ext cx="34530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f</a:t>
            </a:r>
            <a:r>
              <a:rPr lang="en" sz="1600"/>
              <a:t> number of features</a:t>
            </a:r>
            <a:endParaRPr sz="1600"/>
          </a:p>
        </p:txBody>
      </p:sp>
      <p:grpSp>
        <p:nvGrpSpPr>
          <p:cNvPr id="864" name="Shape 864"/>
          <p:cNvGrpSpPr/>
          <p:nvPr/>
        </p:nvGrpSpPr>
        <p:grpSpPr>
          <a:xfrm>
            <a:off x="7100053" y="876468"/>
            <a:ext cx="1226688" cy="2836244"/>
            <a:chOff x="818126" y="1182062"/>
            <a:chExt cx="1005565" cy="2324981"/>
          </a:xfrm>
        </p:grpSpPr>
        <p:grpSp>
          <p:nvGrpSpPr>
            <p:cNvPr id="865" name="Shape 865"/>
            <p:cNvGrpSpPr/>
            <p:nvPr/>
          </p:nvGrpSpPr>
          <p:grpSpPr>
            <a:xfrm>
              <a:off x="1032470" y="1549927"/>
              <a:ext cx="409475" cy="1957116"/>
              <a:chOff x="6814300" y="1740625"/>
              <a:chExt cx="874200" cy="2462400"/>
            </a:xfrm>
          </p:grpSpPr>
          <p:sp>
            <p:nvSpPr>
              <p:cNvPr id="866" name="Shape 866"/>
              <p:cNvSpPr/>
              <p:nvPr/>
            </p:nvSpPr>
            <p:spPr>
              <a:xfrm>
                <a:off x="6825250" y="1740625"/>
                <a:ext cx="852300" cy="24624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867" name="Shape 867"/>
              <p:cNvCxnSpPr/>
              <p:nvPr/>
            </p:nvCxnSpPr>
            <p:spPr>
              <a:xfrm>
                <a:off x="6814300" y="2324100"/>
                <a:ext cx="874200" cy="7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8" name="Shape 868"/>
              <p:cNvCxnSpPr>
                <a:stCxn id="866" idx="1"/>
              </p:cNvCxnSpPr>
              <p:nvPr/>
            </p:nvCxnSpPr>
            <p:spPr>
              <a:xfrm>
                <a:off x="6825250" y="2971825"/>
                <a:ext cx="853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9" name="Shape 869"/>
              <p:cNvCxnSpPr/>
              <p:nvPr/>
            </p:nvCxnSpPr>
            <p:spPr>
              <a:xfrm>
                <a:off x="6825250" y="3612350"/>
                <a:ext cx="852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870" name="Shape 870"/>
            <p:cNvSpPr txBox="1"/>
            <p:nvPr/>
          </p:nvSpPr>
          <p:spPr>
            <a:xfrm>
              <a:off x="970024" y="1606100"/>
              <a:ext cx="6372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   31</a:t>
              </a:r>
              <a:r>
                <a:rPr lang="en" sz="1100"/>
                <a:t>%     </a:t>
              </a:r>
              <a:endParaRPr sz="1100"/>
            </a:p>
          </p:txBody>
        </p:sp>
        <p:sp>
          <p:nvSpPr>
            <p:cNvPr id="871" name="Shape 871"/>
            <p:cNvSpPr txBox="1"/>
            <p:nvPr/>
          </p:nvSpPr>
          <p:spPr>
            <a:xfrm>
              <a:off x="1070690" y="2112351"/>
              <a:ext cx="7530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26</a:t>
              </a:r>
              <a:r>
                <a:rPr lang="en" sz="1100"/>
                <a:t>%    </a:t>
              </a:r>
              <a:endParaRPr sz="1100"/>
            </a:p>
          </p:txBody>
        </p:sp>
        <p:sp>
          <p:nvSpPr>
            <p:cNvPr id="872" name="Shape 872"/>
            <p:cNvSpPr txBox="1"/>
            <p:nvPr/>
          </p:nvSpPr>
          <p:spPr>
            <a:xfrm>
              <a:off x="1070690" y="3107765"/>
              <a:ext cx="4029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 2</a:t>
              </a:r>
              <a:r>
                <a:rPr lang="en" sz="1000"/>
                <a:t>%    </a:t>
              </a:r>
              <a:endParaRPr sz="1000"/>
            </a:p>
          </p:txBody>
        </p:sp>
        <p:sp>
          <p:nvSpPr>
            <p:cNvPr id="873" name="Shape 873"/>
            <p:cNvSpPr txBox="1"/>
            <p:nvPr/>
          </p:nvSpPr>
          <p:spPr>
            <a:xfrm>
              <a:off x="818126" y="1182062"/>
              <a:ext cx="838200" cy="30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0000FF"/>
                  </a:solidFill>
                </a:rPr>
                <a:t>w</a:t>
              </a:r>
              <a:r>
                <a:rPr b="1" baseline="-25000" lang="en">
                  <a:solidFill>
                    <a:srgbClr val="0000FF"/>
                  </a:solidFill>
                </a:rPr>
                <a:t>t</a:t>
              </a:r>
              <a:endParaRPr b="1" baseline="-25000">
                <a:solidFill>
                  <a:srgbClr val="0000FF"/>
                </a:solidFill>
              </a:endParaRPr>
            </a:p>
          </p:txBody>
        </p:sp>
      </p:grpSp>
      <p:sp>
        <p:nvSpPr>
          <p:cNvPr id="874" name="Shape 874"/>
          <p:cNvSpPr/>
          <p:nvPr/>
        </p:nvSpPr>
        <p:spPr>
          <a:xfrm>
            <a:off x="5641175" y="2955549"/>
            <a:ext cx="239700" cy="14373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Shape 875"/>
          <p:cNvSpPr/>
          <p:nvPr/>
        </p:nvSpPr>
        <p:spPr>
          <a:xfrm rot="5400000">
            <a:off x="4066950" y="3581425"/>
            <a:ext cx="241200" cy="21996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Shape 876"/>
          <p:cNvSpPr txBox="1"/>
          <p:nvPr/>
        </p:nvSpPr>
        <p:spPr>
          <a:xfrm>
            <a:off x="7398707" y="2666357"/>
            <a:ext cx="4914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41%    </a:t>
            </a:r>
            <a:endParaRPr sz="1000"/>
          </a:p>
        </p:txBody>
      </p:sp>
      <p:grpSp>
        <p:nvGrpSpPr>
          <p:cNvPr id="877" name="Shape 877"/>
          <p:cNvGrpSpPr/>
          <p:nvPr/>
        </p:nvGrpSpPr>
        <p:grpSpPr>
          <a:xfrm>
            <a:off x="8036029" y="1907829"/>
            <a:ext cx="530534" cy="1762687"/>
            <a:chOff x="2704600" y="2684251"/>
            <a:chExt cx="462904" cy="1537987"/>
          </a:xfrm>
        </p:grpSpPr>
        <p:pic>
          <p:nvPicPr>
            <p:cNvPr id="878" name="Shape 878"/>
            <p:cNvPicPr preferRelativeResize="0"/>
            <p:nvPr/>
          </p:nvPicPr>
          <p:blipFill rotWithShape="1">
            <a:blip r:embed="rId4">
              <a:alphaModFix/>
            </a:blip>
            <a:srcRect b="0" l="-9070" r="9070" t="0"/>
            <a:stretch/>
          </p:blipFill>
          <p:spPr>
            <a:xfrm>
              <a:off x="2704600" y="2684251"/>
              <a:ext cx="462900" cy="453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9" name="Shape 87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771331" y="3240117"/>
              <a:ext cx="396173" cy="387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0" name="Shape 88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737963" y="3826063"/>
              <a:ext cx="396175" cy="396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81" name="Shape 8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27376" y="1369845"/>
            <a:ext cx="411338" cy="40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82" name="Shape 882"/>
          <p:cNvSpPr/>
          <p:nvPr/>
        </p:nvSpPr>
        <p:spPr>
          <a:xfrm rot="-3505511">
            <a:off x="4584948" y="596617"/>
            <a:ext cx="241209" cy="2199441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Shape 8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4" name="Shape 884"/>
          <p:cNvSpPr txBox="1"/>
          <p:nvPr/>
        </p:nvSpPr>
        <p:spPr>
          <a:xfrm>
            <a:off x="7517475" y="3859413"/>
            <a:ext cx="1805700" cy="28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FF"/>
                </a:solidFill>
              </a:rPr>
              <a:t>w</a:t>
            </a:r>
            <a:r>
              <a:rPr b="1" baseline="-25000" lang="en" sz="1100">
                <a:solidFill>
                  <a:srgbClr val="0000FF"/>
                </a:solidFill>
              </a:rPr>
              <a:t>t</a:t>
            </a:r>
            <a:r>
              <a:rPr lang="en" sz="1100">
                <a:solidFill>
                  <a:srgbClr val="0000FF"/>
                </a:solidFill>
              </a:rPr>
              <a:t>: Portfolio Vector</a:t>
            </a:r>
            <a:endParaRPr baseline="-25000" sz="1100">
              <a:solidFill>
                <a:srgbClr val="0000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X</a:t>
            </a:r>
            <a:r>
              <a:rPr b="1" baseline="-25000" lang="en" sz="1100"/>
              <a:t>t</a:t>
            </a:r>
            <a:r>
              <a:rPr lang="en" sz="1100"/>
              <a:t>: Price Tensor</a:t>
            </a:r>
            <a:endParaRPr sz="11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8761D"/>
                </a:solidFill>
              </a:rPr>
              <a:t>r</a:t>
            </a:r>
            <a:r>
              <a:rPr baseline="-25000" lang="en" sz="1100">
                <a:solidFill>
                  <a:srgbClr val="38761D"/>
                </a:solidFill>
              </a:rPr>
              <a:t>t</a:t>
            </a:r>
            <a:r>
              <a:rPr lang="en" sz="1100">
                <a:solidFill>
                  <a:srgbClr val="38761D"/>
                </a:solidFill>
              </a:rPr>
              <a:t>: Rate of Return</a:t>
            </a:r>
            <a:endParaRPr baseline="-25000" sz="1100">
              <a:solidFill>
                <a:srgbClr val="B45F06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100">
              <a:solidFill>
                <a:srgbClr val="B45F0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Shape 88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Reward function is explicitly expressed</a:t>
            </a:r>
            <a:endParaRPr/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Actions do not impact the environment</a:t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episodic rewards are equally important</a:t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Reward Function:</a:t>
            </a:r>
            <a:endParaRPr/>
          </a:p>
        </p:txBody>
      </p:sp>
      <p:sp>
        <p:nvSpPr>
          <p:cNvPr id="890" name="Shape 8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Exploitation and the Reward Function</a:t>
            </a:r>
            <a:endParaRPr/>
          </a:p>
        </p:txBody>
      </p:sp>
      <p:grpSp>
        <p:nvGrpSpPr>
          <p:cNvPr id="891" name="Shape 891"/>
          <p:cNvGrpSpPr/>
          <p:nvPr/>
        </p:nvGrpSpPr>
        <p:grpSpPr>
          <a:xfrm>
            <a:off x="1985325" y="3192775"/>
            <a:ext cx="4184725" cy="657225"/>
            <a:chOff x="152400" y="992050"/>
            <a:chExt cx="4184725" cy="657225"/>
          </a:xfrm>
        </p:grpSpPr>
        <p:pic>
          <p:nvPicPr>
            <p:cNvPr id="892" name="Shape 89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46500" y="992050"/>
              <a:ext cx="1190625" cy="657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3" name="Shape 89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400" y="1025400"/>
              <a:ext cx="3057525" cy="5905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94" name="Shape 89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5" name="Shape 895"/>
          <p:cNvSpPr txBox="1"/>
          <p:nvPr/>
        </p:nvSpPr>
        <p:spPr>
          <a:xfrm>
            <a:off x="7517475" y="3859413"/>
            <a:ext cx="1805700" cy="28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FF"/>
                </a:solidFill>
              </a:rPr>
              <a:t>w</a:t>
            </a:r>
            <a:r>
              <a:rPr b="1" baseline="-25000" lang="en" sz="1100">
                <a:solidFill>
                  <a:srgbClr val="0000FF"/>
                </a:solidFill>
              </a:rPr>
              <a:t>t</a:t>
            </a:r>
            <a:r>
              <a:rPr lang="en" sz="1100">
                <a:solidFill>
                  <a:srgbClr val="0000FF"/>
                </a:solidFill>
              </a:rPr>
              <a:t>: Portfolio Vector</a:t>
            </a:r>
            <a:endParaRPr baseline="-25000" sz="1100">
              <a:solidFill>
                <a:srgbClr val="0000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X</a:t>
            </a:r>
            <a:r>
              <a:rPr b="1" baseline="-25000" lang="en" sz="1100"/>
              <a:t>t</a:t>
            </a:r>
            <a:r>
              <a:rPr lang="en" sz="1100"/>
              <a:t>: Price Tensor</a:t>
            </a:r>
            <a:endParaRPr sz="11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8761D"/>
                </a:solidFill>
              </a:rPr>
              <a:t>r</a:t>
            </a:r>
            <a:r>
              <a:rPr baseline="-25000" lang="en" sz="1100">
                <a:solidFill>
                  <a:srgbClr val="38761D"/>
                </a:solidFill>
              </a:rPr>
              <a:t>t</a:t>
            </a:r>
            <a:r>
              <a:rPr lang="en" sz="1100">
                <a:solidFill>
                  <a:srgbClr val="38761D"/>
                </a:solidFill>
              </a:rPr>
              <a:t>: Rate of Return</a:t>
            </a:r>
            <a:endParaRPr baseline="-25000" sz="1100">
              <a:solidFill>
                <a:srgbClr val="B45F06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100">
              <a:solidFill>
                <a:srgbClr val="B45F06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Shape 900"/>
          <p:cNvSpPr txBox="1"/>
          <p:nvPr>
            <p:ph idx="1" type="body"/>
          </p:nvPr>
        </p:nvSpPr>
        <p:spPr>
          <a:xfrm>
            <a:off x="311700" y="12557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Action</a:t>
            </a:r>
            <a:r>
              <a:rPr lang="en"/>
              <a:t> is deterministically produced by the </a:t>
            </a:r>
            <a:r>
              <a:rPr b="1" lang="en"/>
              <a:t>policy</a:t>
            </a:r>
            <a:r>
              <a:rPr lang="en"/>
              <a:t>, given a </a:t>
            </a:r>
            <a:r>
              <a:rPr b="1" lang="en"/>
              <a:t>state</a:t>
            </a:r>
            <a:endParaRPr b="1"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State s</a:t>
            </a:r>
            <a:r>
              <a:rPr baseline="-25000" lang="en"/>
              <a:t>t </a:t>
            </a:r>
            <a:r>
              <a:rPr lang="en"/>
              <a:t>= (</a:t>
            </a:r>
            <a:r>
              <a:rPr lang="en">
                <a:solidFill>
                  <a:srgbClr val="000000"/>
                </a:solidFill>
              </a:rPr>
              <a:t>X</a:t>
            </a:r>
            <a:r>
              <a:rPr baseline="-25000" lang="en">
                <a:solidFill>
                  <a:srgbClr val="000000"/>
                </a:solidFill>
              </a:rPr>
              <a:t>t</a:t>
            </a:r>
            <a:r>
              <a:rPr lang="en"/>
              <a:t>, </a:t>
            </a:r>
            <a:r>
              <a:rPr lang="en">
                <a:solidFill>
                  <a:srgbClr val="0000FF"/>
                </a:solidFill>
              </a:rPr>
              <a:t>w</a:t>
            </a:r>
            <a:r>
              <a:rPr baseline="-25000" lang="en">
                <a:solidFill>
                  <a:srgbClr val="0000FF"/>
                </a:solidFill>
              </a:rPr>
              <a:t>t-1</a:t>
            </a:r>
            <a:r>
              <a:rPr lang="en"/>
              <a:t>)</a:t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Action a</a:t>
            </a:r>
            <a:r>
              <a:rPr baseline="-25000" lang="en"/>
              <a:t>t </a:t>
            </a:r>
            <a:r>
              <a:rPr lang="en"/>
              <a:t>= </a:t>
            </a:r>
            <a:r>
              <a:rPr lang="en">
                <a:solidFill>
                  <a:srgbClr val="0000FF"/>
                </a:solidFill>
              </a:rPr>
              <a:t>w</a:t>
            </a:r>
            <a:r>
              <a:rPr baseline="-25000" lang="en">
                <a:solidFill>
                  <a:srgbClr val="0000FF"/>
                </a:solidFill>
              </a:rPr>
              <a:t>t</a:t>
            </a:r>
            <a:r>
              <a:rPr lang="en"/>
              <a:t> = π</a:t>
            </a:r>
            <a:r>
              <a:rPr baseline="-25000" lang="en"/>
              <a:t>θ</a:t>
            </a:r>
            <a:r>
              <a:rPr lang="en"/>
              <a:t>(s</a:t>
            </a:r>
            <a:r>
              <a:rPr baseline="-25000" lang="en"/>
              <a:t>t</a:t>
            </a:r>
            <a:r>
              <a:rPr lang="en"/>
              <a:t>)</a:t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Objective Function: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Shape 9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Deterministic Policy Gradient</a:t>
            </a:r>
            <a:endParaRPr/>
          </a:p>
        </p:txBody>
      </p:sp>
      <p:pic>
        <p:nvPicPr>
          <p:cNvPr id="902" name="Shape 9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3550" y="3132977"/>
            <a:ext cx="6602895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903" name="Shape 9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4" name="Shape 904"/>
          <p:cNvSpPr txBox="1"/>
          <p:nvPr/>
        </p:nvSpPr>
        <p:spPr>
          <a:xfrm>
            <a:off x="7517475" y="3859413"/>
            <a:ext cx="1805700" cy="28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FF"/>
                </a:solidFill>
              </a:rPr>
              <a:t>w</a:t>
            </a:r>
            <a:r>
              <a:rPr b="1" baseline="-25000" lang="en" sz="1100">
                <a:solidFill>
                  <a:srgbClr val="0000FF"/>
                </a:solidFill>
              </a:rPr>
              <a:t>t</a:t>
            </a:r>
            <a:r>
              <a:rPr lang="en" sz="1100">
                <a:solidFill>
                  <a:srgbClr val="0000FF"/>
                </a:solidFill>
              </a:rPr>
              <a:t>: Portfolio Vector</a:t>
            </a:r>
            <a:endParaRPr baseline="-25000" sz="1100">
              <a:solidFill>
                <a:srgbClr val="0000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X</a:t>
            </a:r>
            <a:r>
              <a:rPr b="1" baseline="-25000" lang="en" sz="1100"/>
              <a:t>t</a:t>
            </a:r>
            <a:r>
              <a:rPr lang="en" sz="1100"/>
              <a:t>: Price Tensor</a:t>
            </a:r>
            <a:endParaRPr sz="11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8761D"/>
                </a:solidFill>
              </a:rPr>
              <a:t>r</a:t>
            </a:r>
            <a:r>
              <a:rPr baseline="-25000" lang="en" sz="1100">
                <a:solidFill>
                  <a:srgbClr val="38761D"/>
                </a:solidFill>
              </a:rPr>
              <a:t>t</a:t>
            </a:r>
            <a:r>
              <a:rPr lang="en" sz="1100">
                <a:solidFill>
                  <a:srgbClr val="38761D"/>
                </a:solidFill>
              </a:rPr>
              <a:t>: Rate of Return</a:t>
            </a:r>
            <a:endParaRPr baseline="-25000" sz="1100">
              <a:solidFill>
                <a:srgbClr val="B45F06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100">
              <a:solidFill>
                <a:srgbClr val="B45F0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Shape 9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Policy Networks</a:t>
            </a:r>
            <a:endParaRPr/>
          </a:p>
        </p:txBody>
      </p:sp>
      <p:sp>
        <p:nvSpPr>
          <p:cNvPr id="910" name="Shape 9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policy network π</a:t>
            </a:r>
            <a:r>
              <a:rPr baseline="-25000" lang="en"/>
              <a:t>θ</a:t>
            </a:r>
            <a:r>
              <a:rPr lang="en"/>
              <a:t> will be constructed using three different deep Neural Networks, </a:t>
            </a:r>
            <a:r>
              <a:rPr b="1" lang="en"/>
              <a:t>CNN</a:t>
            </a:r>
            <a:r>
              <a:rPr lang="en"/>
              <a:t>, </a:t>
            </a:r>
            <a:r>
              <a:rPr b="1" lang="en"/>
              <a:t>RNN</a:t>
            </a:r>
            <a:r>
              <a:rPr lang="en"/>
              <a:t>, and </a:t>
            </a:r>
            <a:r>
              <a:rPr b="1" lang="en"/>
              <a:t>LSTM</a:t>
            </a:r>
            <a:r>
              <a:rPr lang="en"/>
              <a:t>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Gradient Ascent</a:t>
            </a:r>
            <a:r>
              <a:rPr lang="en"/>
              <a:t> Update: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911" name="Shape 9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2" name="Shape 9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9900" y="3669275"/>
            <a:ext cx="5289224" cy="45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918" name="Shape 9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Cryptocurrencies and Markets</a:t>
            </a:r>
            <a:endParaRPr sz="2000"/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Portfolio Management Problem</a:t>
            </a:r>
            <a:endParaRPr sz="2000"/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Reinforcement Learning as a Portfolio Manager</a:t>
            </a:r>
            <a:endParaRPr sz="2000"/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en" sz="2000">
                <a:solidFill>
                  <a:srgbClr val="000000"/>
                </a:solidFill>
              </a:rPr>
              <a:t>Mini-machine Network Topology</a:t>
            </a:r>
            <a:endParaRPr b="1" sz="2000">
              <a:solidFill>
                <a:srgbClr val="000000"/>
              </a:solidFill>
            </a:endParaRP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Results and Future Work</a:t>
            </a:r>
            <a:endParaRPr sz="2000"/>
          </a:p>
        </p:txBody>
      </p:sp>
      <p:sp>
        <p:nvSpPr>
          <p:cNvPr id="919" name="Shape 9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Shape 9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Mini-machine Topology</a:t>
            </a:r>
            <a:endParaRPr/>
          </a:p>
        </p:txBody>
      </p:sp>
      <p:sp>
        <p:nvSpPr>
          <p:cNvPr id="925" name="Shape 9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6" name="Shape 9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nicknamed ‘</a:t>
            </a:r>
            <a:r>
              <a:rPr b="1" lang="en" sz="2000"/>
              <a:t>Mini-machine Topology</a:t>
            </a:r>
            <a:r>
              <a:rPr lang="en" sz="2000"/>
              <a:t>’ is the combination of three technical achievements made by the authors:</a:t>
            </a:r>
            <a:endParaRPr sz="2000"/>
          </a:p>
          <a:p>
            <a:pPr indent="-3302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Ensemble of Independent Identical Evaluators (EIIE)</a:t>
            </a:r>
            <a:endParaRPr sz="1600"/>
          </a:p>
          <a:p>
            <a:pPr indent="-3302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Portfolio Vector Memory (PVM)</a:t>
            </a:r>
            <a:endParaRPr sz="1600"/>
          </a:p>
          <a:p>
            <a:pPr indent="-3302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Online Stochastic Batch Learning (OSBL)</a:t>
            </a:r>
            <a:endParaRPr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" name="Shape 9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425" y="2217575"/>
            <a:ext cx="6422750" cy="2745350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Shape 9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Ensemble of Identical Independent </a:t>
            </a:r>
            <a:r>
              <a:rPr lang="en"/>
              <a:t>Evaluators (EIIE)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Shape 9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4" name="Shape 9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Input</a:t>
            </a:r>
            <a:r>
              <a:rPr lang="en"/>
              <a:t>: Price Tensor </a:t>
            </a:r>
            <a:r>
              <a:rPr b="1" lang="en">
                <a:solidFill>
                  <a:srgbClr val="000000"/>
                </a:solidFill>
              </a:rPr>
              <a:t>X</a:t>
            </a:r>
            <a:r>
              <a:rPr baseline="-25000" lang="en">
                <a:solidFill>
                  <a:srgbClr val="000000"/>
                </a:solidFill>
              </a:rPr>
              <a:t>t</a:t>
            </a:r>
            <a:r>
              <a:rPr lang="en"/>
              <a:t>, Previous portfolio vector </a:t>
            </a:r>
            <a:r>
              <a:rPr b="1" lang="en">
                <a:solidFill>
                  <a:srgbClr val="0000FF"/>
                </a:solidFill>
              </a:rPr>
              <a:t>w</a:t>
            </a:r>
            <a:r>
              <a:rPr baseline="-25000" lang="en">
                <a:solidFill>
                  <a:srgbClr val="0000FF"/>
                </a:solidFill>
              </a:rPr>
              <a:t>t-1</a:t>
            </a:r>
            <a:endParaRPr baseline="-25000">
              <a:solidFill>
                <a:srgbClr val="0000FF"/>
              </a:solidFill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Networks flow </a:t>
            </a:r>
            <a:r>
              <a:rPr b="1" lang="en"/>
              <a:t>independently</a:t>
            </a:r>
            <a:r>
              <a:rPr lang="en"/>
              <a:t> for each asset, while parameters are shared.</a:t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Softmax Layer</a:t>
            </a:r>
            <a:r>
              <a:rPr lang="en"/>
              <a:t>: Non-negative and sums to unity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9" name="Shape 939"/>
          <p:cNvGrpSpPr/>
          <p:nvPr/>
        </p:nvGrpSpPr>
        <p:grpSpPr>
          <a:xfrm>
            <a:off x="0" y="2063188"/>
            <a:ext cx="10065700" cy="2999488"/>
            <a:chOff x="0" y="2063188"/>
            <a:chExt cx="10065700" cy="2999488"/>
          </a:xfrm>
        </p:grpSpPr>
        <p:grpSp>
          <p:nvGrpSpPr>
            <p:cNvPr id="940" name="Shape 940"/>
            <p:cNvGrpSpPr/>
            <p:nvPr/>
          </p:nvGrpSpPr>
          <p:grpSpPr>
            <a:xfrm>
              <a:off x="0" y="2063188"/>
              <a:ext cx="10065700" cy="2834613"/>
              <a:chOff x="0" y="2063188"/>
              <a:chExt cx="10065700" cy="2834613"/>
            </a:xfrm>
          </p:grpSpPr>
          <p:pic>
            <p:nvPicPr>
              <p:cNvPr id="941" name="Shape 941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7584463" y="3569150"/>
                <a:ext cx="657225" cy="3238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42" name="Shape 942"/>
              <p:cNvSpPr/>
              <p:nvPr/>
            </p:nvSpPr>
            <p:spPr>
              <a:xfrm flipH="1">
                <a:off x="3645038" y="3489900"/>
                <a:ext cx="2406600" cy="491700"/>
              </a:xfrm>
              <a:prstGeom prst="parallelogram">
                <a:avLst>
                  <a:gd fmla="val 25000" name="adj"/>
                </a:avLst>
              </a:prstGeom>
              <a:noFill/>
              <a:ln cap="flat" cmpd="sng" w="19050">
                <a:solidFill>
                  <a:srgbClr val="00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43" name="Shape 943"/>
              <p:cNvGrpSpPr/>
              <p:nvPr/>
            </p:nvGrpSpPr>
            <p:grpSpPr>
              <a:xfrm>
                <a:off x="751013" y="3427925"/>
                <a:ext cx="2773800" cy="609000"/>
                <a:chOff x="530625" y="1807575"/>
                <a:chExt cx="2773800" cy="609000"/>
              </a:xfrm>
            </p:grpSpPr>
            <p:sp>
              <p:nvSpPr>
                <p:cNvPr id="944" name="Shape 944"/>
                <p:cNvSpPr/>
                <p:nvPr/>
              </p:nvSpPr>
              <p:spPr>
                <a:xfrm flipH="1">
                  <a:off x="530625" y="1807575"/>
                  <a:ext cx="2773800" cy="609000"/>
                </a:xfrm>
                <a:prstGeom prst="parallelogram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45" name="Shape 945"/>
                <p:cNvCxnSpPr/>
                <p:nvPr/>
              </p:nvCxnSpPr>
              <p:spPr>
                <a:xfrm>
                  <a:off x="596925" y="2200325"/>
                  <a:ext cx="2641200" cy="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46" name="Shape 946"/>
                <p:cNvCxnSpPr/>
                <p:nvPr/>
              </p:nvCxnSpPr>
              <p:spPr>
                <a:xfrm>
                  <a:off x="554750" y="1988450"/>
                  <a:ext cx="2628900" cy="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947" name="Shape 947"/>
              <p:cNvGrpSpPr/>
              <p:nvPr/>
            </p:nvGrpSpPr>
            <p:grpSpPr>
              <a:xfrm>
                <a:off x="3653163" y="3518375"/>
                <a:ext cx="2374200" cy="428100"/>
                <a:chOff x="3975275" y="1945400"/>
                <a:chExt cx="2374200" cy="428100"/>
              </a:xfrm>
            </p:grpSpPr>
            <p:sp>
              <p:nvSpPr>
                <p:cNvPr id="948" name="Shape 948"/>
                <p:cNvSpPr/>
                <p:nvPr/>
              </p:nvSpPr>
              <p:spPr>
                <a:xfrm flipH="1">
                  <a:off x="3975275" y="1945400"/>
                  <a:ext cx="2374200" cy="428100"/>
                </a:xfrm>
                <a:prstGeom prst="parallelogram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49" name="Shape 949"/>
                <p:cNvCxnSpPr>
                  <a:stCxn id="948" idx="2"/>
                </p:cNvCxnSpPr>
                <p:nvPr/>
              </p:nvCxnSpPr>
              <p:spPr>
                <a:xfrm>
                  <a:off x="4028788" y="2159450"/>
                  <a:ext cx="2268000" cy="3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950" name="Shape 950"/>
              <p:cNvSpPr/>
              <p:nvPr/>
            </p:nvSpPr>
            <p:spPr>
              <a:xfrm flipH="1">
                <a:off x="7124913" y="3535625"/>
                <a:ext cx="548700" cy="393600"/>
              </a:xfrm>
              <a:prstGeom prst="parallelogram">
                <a:avLst>
                  <a:gd fmla="val 25000" name="adj"/>
                </a:avLst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51" name="Shape 951"/>
              <p:cNvGrpSpPr/>
              <p:nvPr/>
            </p:nvGrpSpPr>
            <p:grpSpPr>
              <a:xfrm>
                <a:off x="5943038" y="2307350"/>
                <a:ext cx="964650" cy="2395200"/>
                <a:chOff x="6277225" y="661200"/>
                <a:chExt cx="964650" cy="2395200"/>
              </a:xfrm>
            </p:grpSpPr>
            <p:sp>
              <p:nvSpPr>
                <p:cNvPr id="952" name="Shape 952"/>
                <p:cNvSpPr/>
                <p:nvPr/>
              </p:nvSpPr>
              <p:spPr>
                <a:xfrm flipH="1">
                  <a:off x="6405475" y="1083300"/>
                  <a:ext cx="836400" cy="1973100"/>
                </a:xfrm>
                <a:prstGeom prst="parallelogram">
                  <a:avLst>
                    <a:gd fmla="val 58221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3" name="Shape 953"/>
                <p:cNvSpPr/>
                <p:nvPr/>
              </p:nvSpPr>
              <p:spPr>
                <a:xfrm flipH="1">
                  <a:off x="6277225" y="661200"/>
                  <a:ext cx="446100" cy="356400"/>
                </a:xfrm>
                <a:prstGeom prst="parallelogram">
                  <a:avLst>
                    <a:gd fmla="val 25000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54" name="Shape 954"/>
              <p:cNvSpPr/>
              <p:nvPr/>
            </p:nvSpPr>
            <p:spPr>
              <a:xfrm flipH="1">
                <a:off x="8211963" y="3535625"/>
                <a:ext cx="548700" cy="393600"/>
              </a:xfrm>
              <a:prstGeom prst="parallelogram">
                <a:avLst>
                  <a:gd fmla="val 25000" name="adj"/>
                </a:avLst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Shape 955"/>
              <p:cNvSpPr txBox="1"/>
              <p:nvPr/>
            </p:nvSpPr>
            <p:spPr>
              <a:xfrm>
                <a:off x="3008925" y="4322025"/>
                <a:ext cx="1519500" cy="40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3 x 2 Conv</a:t>
                </a:r>
                <a:endParaRPr/>
              </a:p>
            </p:txBody>
          </p:sp>
          <p:sp>
            <p:nvSpPr>
              <p:cNvPr id="956" name="Shape 956"/>
              <p:cNvSpPr txBox="1"/>
              <p:nvPr/>
            </p:nvSpPr>
            <p:spPr>
              <a:xfrm>
                <a:off x="4794175" y="4492500"/>
                <a:ext cx="1765200" cy="40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48 x 2 Conv (x20)</a:t>
                </a:r>
                <a:endParaRPr/>
              </a:p>
            </p:txBody>
          </p:sp>
          <p:sp>
            <p:nvSpPr>
              <p:cNvPr id="957" name="Shape 957"/>
              <p:cNvSpPr txBox="1"/>
              <p:nvPr/>
            </p:nvSpPr>
            <p:spPr>
              <a:xfrm>
                <a:off x="1004275" y="4163575"/>
                <a:ext cx="1765200" cy="40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n periods</a:t>
                </a:r>
                <a:endParaRPr/>
              </a:p>
            </p:txBody>
          </p:sp>
          <p:sp>
            <p:nvSpPr>
              <p:cNvPr id="958" name="Shape 958"/>
              <p:cNvSpPr txBox="1"/>
              <p:nvPr/>
            </p:nvSpPr>
            <p:spPr>
              <a:xfrm>
                <a:off x="0" y="3673850"/>
                <a:ext cx="1765200" cy="40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f features</a:t>
                </a:r>
                <a:endParaRPr/>
              </a:p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Shape 959"/>
              <p:cNvSpPr/>
              <p:nvPr/>
            </p:nvSpPr>
            <p:spPr>
              <a:xfrm flipH="1">
                <a:off x="3701300" y="3712975"/>
                <a:ext cx="394500" cy="221400"/>
              </a:xfrm>
              <a:prstGeom prst="parallelogram">
                <a:avLst>
                  <a:gd fmla="val 25000" name="adj"/>
                </a:avLst>
              </a:prstGeom>
              <a:noFill/>
              <a:ln cap="flat" cmpd="sng" w="19050">
                <a:solidFill>
                  <a:srgbClr val="FF99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960" name="Shape 960"/>
              <p:cNvCxnSpPr/>
              <p:nvPr/>
            </p:nvCxnSpPr>
            <p:spPr>
              <a:xfrm rot="10800000">
                <a:off x="3376850" y="3435575"/>
                <a:ext cx="144600" cy="591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61" name="Shape 961"/>
              <p:cNvCxnSpPr/>
              <p:nvPr/>
            </p:nvCxnSpPr>
            <p:spPr>
              <a:xfrm rot="10800000">
                <a:off x="1004275" y="3435575"/>
                <a:ext cx="144600" cy="591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62" name="Shape 962"/>
              <p:cNvCxnSpPr/>
              <p:nvPr/>
            </p:nvCxnSpPr>
            <p:spPr>
              <a:xfrm rot="10800000">
                <a:off x="1311225" y="3436925"/>
                <a:ext cx="144600" cy="591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63" name="Shape 963"/>
              <p:cNvCxnSpPr/>
              <p:nvPr/>
            </p:nvCxnSpPr>
            <p:spPr>
              <a:xfrm rot="10800000">
                <a:off x="2156175" y="3435575"/>
                <a:ext cx="144600" cy="591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64" name="Shape 964"/>
              <p:cNvCxnSpPr/>
              <p:nvPr/>
            </p:nvCxnSpPr>
            <p:spPr>
              <a:xfrm rot="10800000">
                <a:off x="1865038" y="3435575"/>
                <a:ext cx="144600" cy="591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65" name="Shape 965"/>
              <p:cNvCxnSpPr/>
              <p:nvPr/>
            </p:nvCxnSpPr>
            <p:spPr>
              <a:xfrm rot="10800000">
                <a:off x="2418875" y="3436925"/>
                <a:ext cx="144600" cy="591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66" name="Shape 966"/>
              <p:cNvCxnSpPr/>
              <p:nvPr/>
            </p:nvCxnSpPr>
            <p:spPr>
              <a:xfrm rot="10800000">
                <a:off x="1573913" y="3435575"/>
                <a:ext cx="144600" cy="591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67" name="Shape 967"/>
              <p:cNvCxnSpPr/>
              <p:nvPr/>
            </p:nvCxnSpPr>
            <p:spPr>
              <a:xfrm rot="10800000">
                <a:off x="2660950" y="3436925"/>
                <a:ext cx="144600" cy="591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68" name="Shape 968"/>
              <p:cNvCxnSpPr/>
              <p:nvPr/>
            </p:nvCxnSpPr>
            <p:spPr>
              <a:xfrm rot="10800000">
                <a:off x="2897863" y="3435575"/>
                <a:ext cx="144600" cy="591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69" name="Shape 969"/>
              <p:cNvCxnSpPr/>
              <p:nvPr/>
            </p:nvCxnSpPr>
            <p:spPr>
              <a:xfrm rot="10800000">
                <a:off x="3137363" y="3436925"/>
                <a:ext cx="144600" cy="591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0" name="Shape 970"/>
              <p:cNvCxnSpPr/>
              <p:nvPr/>
            </p:nvCxnSpPr>
            <p:spPr>
              <a:xfrm rot="10800000">
                <a:off x="3997688" y="3520175"/>
                <a:ext cx="98100" cy="426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1" name="Shape 971"/>
              <p:cNvCxnSpPr/>
              <p:nvPr/>
            </p:nvCxnSpPr>
            <p:spPr>
              <a:xfrm rot="10800000">
                <a:off x="4317613" y="3517925"/>
                <a:ext cx="98100" cy="426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2" name="Shape 972"/>
              <p:cNvCxnSpPr/>
              <p:nvPr/>
            </p:nvCxnSpPr>
            <p:spPr>
              <a:xfrm rot="10800000">
                <a:off x="4597513" y="3517925"/>
                <a:ext cx="98100" cy="426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3" name="Shape 973"/>
              <p:cNvCxnSpPr/>
              <p:nvPr/>
            </p:nvCxnSpPr>
            <p:spPr>
              <a:xfrm rot="10800000">
                <a:off x="4822850" y="3517925"/>
                <a:ext cx="98100" cy="426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4" name="Shape 974"/>
              <p:cNvCxnSpPr/>
              <p:nvPr/>
            </p:nvCxnSpPr>
            <p:spPr>
              <a:xfrm rot="10800000">
                <a:off x="5048188" y="3520175"/>
                <a:ext cx="98100" cy="426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5" name="Shape 975"/>
              <p:cNvCxnSpPr/>
              <p:nvPr/>
            </p:nvCxnSpPr>
            <p:spPr>
              <a:xfrm rot="10800000">
                <a:off x="5346475" y="3520175"/>
                <a:ext cx="98100" cy="426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6" name="Shape 976"/>
              <p:cNvCxnSpPr/>
              <p:nvPr/>
            </p:nvCxnSpPr>
            <p:spPr>
              <a:xfrm rot="10800000">
                <a:off x="5627713" y="3517925"/>
                <a:ext cx="98100" cy="426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7" name="Shape 977"/>
              <p:cNvCxnSpPr>
                <a:endCxn id="959" idx="3"/>
              </p:cNvCxnSpPr>
              <p:nvPr/>
            </p:nvCxnSpPr>
            <p:spPr>
              <a:xfrm flipH="1" rot="10800000">
                <a:off x="1724525" y="3934375"/>
                <a:ext cx="2201700" cy="116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99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8" name="Shape 978"/>
              <p:cNvCxnSpPr>
                <a:endCxn id="959" idx="0"/>
              </p:cNvCxnSpPr>
              <p:nvPr/>
            </p:nvCxnSpPr>
            <p:spPr>
              <a:xfrm>
                <a:off x="1255850" y="3589375"/>
                <a:ext cx="2642700" cy="1236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99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979" name="Shape 979"/>
              <p:cNvSpPr/>
              <p:nvPr/>
            </p:nvSpPr>
            <p:spPr>
              <a:xfrm flipH="1">
                <a:off x="795116" y="3609625"/>
                <a:ext cx="923400" cy="428100"/>
              </a:xfrm>
              <a:prstGeom prst="parallelogram">
                <a:avLst>
                  <a:gd fmla="val 25000" name="adj"/>
                </a:avLst>
              </a:prstGeom>
              <a:noFill/>
              <a:ln cap="flat" cmpd="sng" w="19050">
                <a:solidFill>
                  <a:srgbClr val="FF99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Shape 980"/>
              <p:cNvSpPr txBox="1"/>
              <p:nvPr/>
            </p:nvSpPr>
            <p:spPr>
              <a:xfrm>
                <a:off x="3926225" y="2841975"/>
                <a:ext cx="1765200" cy="40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48 x 2 hidden layer</a:t>
                </a:r>
                <a:endParaRPr/>
              </a:p>
            </p:txBody>
          </p:sp>
          <p:sp>
            <p:nvSpPr>
              <p:cNvPr id="981" name="Shape 981"/>
              <p:cNvSpPr/>
              <p:nvPr/>
            </p:nvSpPr>
            <p:spPr>
              <a:xfrm flipH="1">
                <a:off x="6451100" y="4308950"/>
                <a:ext cx="456600" cy="393600"/>
              </a:xfrm>
              <a:prstGeom prst="parallelogram">
                <a:avLst>
                  <a:gd fmla="val 27578" name="adj"/>
                </a:avLst>
              </a:prstGeom>
              <a:noFill/>
              <a:ln cap="flat" cmpd="sng" w="19050">
                <a:solidFill>
                  <a:srgbClr val="00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982" name="Shape 982"/>
              <p:cNvCxnSpPr>
                <a:endCxn id="981" idx="0"/>
              </p:cNvCxnSpPr>
              <p:nvPr/>
            </p:nvCxnSpPr>
            <p:spPr>
              <a:xfrm>
                <a:off x="5969600" y="3513950"/>
                <a:ext cx="709800" cy="795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83" name="Shape 983"/>
              <p:cNvCxnSpPr>
                <a:endCxn id="981" idx="2"/>
              </p:cNvCxnSpPr>
              <p:nvPr/>
            </p:nvCxnSpPr>
            <p:spPr>
              <a:xfrm>
                <a:off x="5072873" y="3968750"/>
                <a:ext cx="1432500" cy="537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984" name="Shape 984"/>
              <p:cNvSpPr txBox="1"/>
              <p:nvPr/>
            </p:nvSpPr>
            <p:spPr>
              <a:xfrm>
                <a:off x="6324075" y="2063188"/>
                <a:ext cx="2150400" cy="40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Portfolio Value of Coin</a:t>
                </a:r>
                <a:endParaRPr/>
              </a:p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From </a:t>
                </a:r>
                <a:r>
                  <a:rPr lang="en">
                    <a:solidFill>
                      <a:srgbClr val="0000FF"/>
                    </a:solidFill>
                  </a:rPr>
                  <a:t>W</a:t>
                </a:r>
                <a:r>
                  <a:rPr baseline="-25000" lang="en">
                    <a:solidFill>
                      <a:srgbClr val="0000FF"/>
                    </a:solidFill>
                  </a:rPr>
                  <a:t>t-1</a:t>
                </a:r>
                <a:endParaRPr baseline="-25000">
                  <a:solidFill>
                    <a:srgbClr val="0000FF"/>
                  </a:solidFill>
                </a:endParaRPr>
              </a:p>
            </p:txBody>
          </p:sp>
          <p:sp>
            <p:nvSpPr>
              <p:cNvPr id="985" name="Shape 985"/>
              <p:cNvSpPr txBox="1"/>
              <p:nvPr/>
            </p:nvSpPr>
            <p:spPr>
              <a:xfrm>
                <a:off x="7068875" y="3038163"/>
                <a:ext cx="2150400" cy="40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Squashed By Softmax</a:t>
                </a:r>
                <a:endParaRPr baseline="-25000">
                  <a:solidFill>
                    <a:srgbClr val="0000FF"/>
                  </a:solidFill>
                </a:endParaRPr>
              </a:p>
            </p:txBody>
          </p:sp>
          <p:sp>
            <p:nvSpPr>
              <p:cNvPr id="986" name="Shape 986"/>
              <p:cNvSpPr txBox="1"/>
              <p:nvPr/>
            </p:nvSpPr>
            <p:spPr>
              <a:xfrm>
                <a:off x="7915300" y="4322025"/>
                <a:ext cx="2150400" cy="40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FF"/>
                    </a:solidFill>
                  </a:rPr>
                  <a:t>W</a:t>
                </a:r>
                <a:r>
                  <a:rPr baseline="-25000" lang="en">
                    <a:solidFill>
                      <a:srgbClr val="0000FF"/>
                    </a:solidFill>
                  </a:rPr>
                  <a:t>t </a:t>
                </a:r>
                <a:r>
                  <a:rPr lang="en"/>
                  <a:t>Coin Value</a:t>
                </a:r>
                <a:endParaRPr/>
              </a:p>
            </p:txBody>
          </p:sp>
          <p:cxnSp>
            <p:nvCxnSpPr>
              <p:cNvPr id="987" name="Shape 987"/>
              <p:cNvCxnSpPr>
                <a:stCxn id="981" idx="5"/>
              </p:cNvCxnSpPr>
              <p:nvPr/>
            </p:nvCxnSpPr>
            <p:spPr>
              <a:xfrm flipH="1" rot="10800000">
                <a:off x="6853426" y="3954050"/>
                <a:ext cx="617700" cy="5517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88" name="Shape 988"/>
              <p:cNvCxnSpPr>
                <a:endCxn id="950" idx="0"/>
              </p:cNvCxnSpPr>
              <p:nvPr/>
            </p:nvCxnSpPr>
            <p:spPr>
              <a:xfrm>
                <a:off x="6343563" y="2500925"/>
                <a:ext cx="1055700" cy="10347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989" name="Shape 989"/>
              <p:cNvSpPr txBox="1"/>
              <p:nvPr/>
            </p:nvSpPr>
            <p:spPr>
              <a:xfrm>
                <a:off x="6837875" y="3944250"/>
                <a:ext cx="2150400" cy="40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Coin Evaluation</a:t>
                </a:r>
                <a:endParaRPr baseline="-25000">
                  <a:solidFill>
                    <a:srgbClr val="0000FF"/>
                  </a:solidFill>
                </a:endParaRPr>
              </a:p>
            </p:txBody>
          </p:sp>
          <p:sp>
            <p:nvSpPr>
              <p:cNvPr id="990" name="Shape 990"/>
              <p:cNvSpPr txBox="1"/>
              <p:nvPr/>
            </p:nvSpPr>
            <p:spPr>
              <a:xfrm>
                <a:off x="895750" y="2815700"/>
                <a:ext cx="1765200" cy="40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Price Tensor</a:t>
                </a:r>
                <a:endParaRPr/>
              </a:p>
            </p:txBody>
          </p:sp>
        </p:grpSp>
        <p:sp>
          <p:nvSpPr>
            <p:cNvPr id="991" name="Shape 991"/>
            <p:cNvSpPr txBox="1"/>
            <p:nvPr/>
          </p:nvSpPr>
          <p:spPr>
            <a:xfrm>
              <a:off x="6370000" y="4657375"/>
              <a:ext cx="1765200" cy="40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21 x 1 hidden layer</a:t>
              </a:r>
              <a:endParaRPr/>
            </a:p>
          </p:txBody>
        </p:sp>
      </p:grpSp>
      <p:sp>
        <p:nvSpPr>
          <p:cNvPr id="992" name="Shape 9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Ensemble of Identical Independent Evaluators (EIIE)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3" name="Shape 9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4" name="Shape 99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Input</a:t>
            </a:r>
            <a:r>
              <a:rPr lang="en"/>
              <a:t>: Price Tensor </a:t>
            </a:r>
            <a:r>
              <a:rPr b="1" lang="en">
                <a:solidFill>
                  <a:srgbClr val="000000"/>
                </a:solidFill>
              </a:rPr>
              <a:t>X</a:t>
            </a:r>
            <a:r>
              <a:rPr baseline="-25000" lang="en">
                <a:solidFill>
                  <a:srgbClr val="000000"/>
                </a:solidFill>
              </a:rPr>
              <a:t>t</a:t>
            </a:r>
            <a:r>
              <a:rPr lang="en"/>
              <a:t>, Previous portfolio vector </a:t>
            </a:r>
            <a:r>
              <a:rPr b="1" lang="en">
                <a:solidFill>
                  <a:srgbClr val="0000FF"/>
                </a:solidFill>
              </a:rPr>
              <a:t>w</a:t>
            </a:r>
            <a:r>
              <a:rPr baseline="-25000" lang="en">
                <a:solidFill>
                  <a:srgbClr val="0000FF"/>
                </a:solidFill>
              </a:rPr>
              <a:t>t-1</a:t>
            </a:r>
            <a:endParaRPr baseline="-25000">
              <a:solidFill>
                <a:srgbClr val="0000FF"/>
              </a:solidFill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Networks flow </a:t>
            </a:r>
            <a:r>
              <a:rPr b="1" lang="en"/>
              <a:t>independently</a:t>
            </a:r>
            <a:r>
              <a:rPr lang="en"/>
              <a:t> for each asset, while parameters are shared.</a:t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Softmax Layer</a:t>
            </a:r>
            <a:r>
              <a:rPr lang="en"/>
              <a:t>: Non-negative and sums to unity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Shape 9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EIIE</a:t>
            </a:r>
            <a:r>
              <a:rPr lang="en"/>
              <a:t> Component can be </a:t>
            </a:r>
            <a:r>
              <a:rPr lang="en"/>
              <a:t>swapped</a:t>
            </a:r>
            <a:r>
              <a:rPr lang="en"/>
              <a:t> out for </a:t>
            </a:r>
            <a:r>
              <a:rPr b="1" lang="en"/>
              <a:t>RNN</a:t>
            </a:r>
            <a:r>
              <a:rPr lang="en"/>
              <a:t> or </a:t>
            </a:r>
            <a:r>
              <a:rPr b="1" lang="en"/>
              <a:t>LSTM</a:t>
            </a:r>
            <a:endParaRPr b="1"/>
          </a:p>
        </p:txBody>
      </p:sp>
      <p:sp>
        <p:nvSpPr>
          <p:cNvPr id="1000" name="Shape 10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RNN Implementation</a:t>
            </a:r>
            <a:endParaRPr/>
          </a:p>
        </p:txBody>
      </p:sp>
      <p:pic>
        <p:nvPicPr>
          <p:cNvPr id="1001" name="Shape 10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300" y="1849800"/>
            <a:ext cx="8123400" cy="29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2" name="Shape 100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Shape 69"/>
          <p:cNvGrpSpPr/>
          <p:nvPr/>
        </p:nvGrpSpPr>
        <p:grpSpPr>
          <a:xfrm>
            <a:off x="435051" y="1062825"/>
            <a:ext cx="8273900" cy="3536600"/>
            <a:chOff x="435051" y="1062825"/>
            <a:chExt cx="8273900" cy="3536600"/>
          </a:xfrm>
        </p:grpSpPr>
        <p:pic>
          <p:nvPicPr>
            <p:cNvPr id="70" name="Shape 7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5051" y="1062825"/>
              <a:ext cx="8273900" cy="353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Shape 71"/>
            <p:cNvSpPr/>
            <p:nvPr/>
          </p:nvSpPr>
          <p:spPr>
            <a:xfrm>
              <a:off x="4606850" y="1475925"/>
              <a:ext cx="156900" cy="1629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" name="Shape 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Shape 73"/>
          <p:cNvSpPr txBox="1"/>
          <p:nvPr/>
        </p:nvSpPr>
        <p:spPr>
          <a:xfrm>
            <a:off x="27975" y="1274363"/>
            <a:ext cx="34569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The Price Tensor </a:t>
            </a:r>
            <a:r>
              <a:rPr b="1" lang="en" sz="1900"/>
              <a:t>X</a:t>
            </a:r>
            <a:r>
              <a:rPr b="1" baseline="-25000" lang="en" sz="1900"/>
              <a:t>t</a:t>
            </a:r>
            <a:endParaRPr b="1" baseline="-25000" sz="19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2267250" y="1397988"/>
            <a:ext cx="5300400" cy="3075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435050" y="1934200"/>
            <a:ext cx="2040600" cy="2805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7241575" y="1288950"/>
            <a:ext cx="1437300" cy="2565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/>
        </p:nvSpPr>
        <p:spPr>
          <a:xfrm>
            <a:off x="6231775" y="759150"/>
            <a:ext cx="34569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The Portfolio Vector </a:t>
            </a:r>
            <a:r>
              <a:rPr b="1" lang="en" sz="1900">
                <a:solidFill>
                  <a:srgbClr val="0000FF"/>
                </a:solidFill>
              </a:rPr>
              <a:t>w</a:t>
            </a:r>
            <a:r>
              <a:rPr b="1" baseline="-25000" lang="en" sz="1900">
                <a:solidFill>
                  <a:srgbClr val="0000FF"/>
                </a:solidFill>
              </a:rPr>
              <a:t>t</a:t>
            </a:r>
            <a:endParaRPr b="1" baseline="-25000" sz="1900">
              <a:solidFill>
                <a:srgbClr val="0000FF"/>
              </a:solidFill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3484875" y="4473000"/>
            <a:ext cx="36234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Deep Reinforcement Learning</a:t>
            </a:r>
            <a:endParaRPr sz="19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Yes we can!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4342925" y="1325150"/>
            <a:ext cx="6015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FF"/>
                </a:solidFill>
              </a:rPr>
              <a:t>W</a:t>
            </a:r>
            <a:r>
              <a:rPr b="1" baseline="-25000" lang="en" sz="1500">
                <a:solidFill>
                  <a:srgbClr val="0000FF"/>
                </a:solidFill>
              </a:rPr>
              <a:t>t-1 </a:t>
            </a:r>
            <a:endParaRPr b="1" sz="15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Shape 100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maintain a </a:t>
            </a:r>
            <a:r>
              <a:rPr b="1" lang="en"/>
              <a:t>full record of state history</a:t>
            </a:r>
            <a:r>
              <a:rPr lang="en"/>
              <a:t>, we require all historic portfolio vectors</a:t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State</a:t>
            </a:r>
            <a:r>
              <a:rPr lang="en"/>
              <a:t> s</a:t>
            </a:r>
            <a:r>
              <a:rPr baseline="-25000" lang="en"/>
              <a:t>t </a:t>
            </a:r>
            <a:r>
              <a:rPr lang="en"/>
              <a:t>= (X</a:t>
            </a:r>
            <a:r>
              <a:rPr baseline="-25000" lang="en"/>
              <a:t>t</a:t>
            </a:r>
            <a:r>
              <a:rPr lang="en"/>
              <a:t>, w</a:t>
            </a:r>
            <a:r>
              <a:rPr baseline="-25000" lang="en"/>
              <a:t>t-1</a:t>
            </a:r>
            <a:r>
              <a:rPr lang="en"/>
              <a:t>)</a:t>
            </a:r>
            <a:endParaRPr/>
          </a:p>
          <a:p>
            <a:pPr indent="0" lvl="0" marL="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Shape 10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Portfolio Vector Memory (PVM)</a:t>
            </a:r>
            <a:endParaRPr/>
          </a:p>
        </p:txBody>
      </p:sp>
      <p:sp>
        <p:nvSpPr>
          <p:cNvPr id="1009" name="Shape 100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0" name="Shape 1010"/>
          <p:cNvPicPr preferRelativeResize="0"/>
          <p:nvPr/>
        </p:nvPicPr>
        <p:blipFill rotWithShape="1">
          <a:blip r:embed="rId3">
            <a:alphaModFix/>
          </a:blip>
          <a:srcRect b="0" l="47791" r="0" t="0"/>
          <a:stretch/>
        </p:blipFill>
        <p:spPr>
          <a:xfrm>
            <a:off x="3774725" y="1559700"/>
            <a:ext cx="4202851" cy="33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Shape 10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 Stochastic Batch Learning (OSBL)</a:t>
            </a:r>
            <a:endParaRPr/>
          </a:p>
        </p:txBody>
      </p:sp>
      <p:sp>
        <p:nvSpPr>
          <p:cNvPr id="1016" name="Shape 10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 </a:t>
            </a:r>
            <a:r>
              <a:rPr b="1" lang="en"/>
              <a:t>train on historic data</a:t>
            </a:r>
            <a:r>
              <a:rPr lang="en"/>
              <a:t> while </a:t>
            </a:r>
            <a:r>
              <a:rPr b="1" lang="en"/>
              <a:t>managing our portfolio in real time</a:t>
            </a:r>
            <a:r>
              <a:rPr lang="en"/>
              <a:t>!</a:t>
            </a:r>
            <a:endParaRPr/>
          </a:p>
          <a:p>
            <a:pPr indent="0" lvl="0" marL="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n</a:t>
            </a:r>
            <a:r>
              <a:rPr baseline="-25000" lang="en" sz="1400"/>
              <a:t>b</a:t>
            </a:r>
            <a:r>
              <a:rPr lang="en" sz="1400"/>
              <a:t>: Size of batches</a:t>
            </a:r>
            <a:endParaRPr sz="1400"/>
          </a:p>
          <a:p>
            <a:pPr indent="-3175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</a:t>
            </a:r>
            <a:r>
              <a:rPr baseline="-25000" lang="en" sz="1400"/>
              <a:t>b</a:t>
            </a:r>
            <a:r>
              <a:rPr lang="en" sz="1400"/>
              <a:t>: Randomly selected training period</a:t>
            </a:r>
            <a:endParaRPr sz="1400"/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𝛽: Probability Decay rate</a:t>
            </a:r>
            <a:endParaRPr sz="1400"/>
          </a:p>
          <a:p>
            <a:pPr indent="0" lvl="0" mar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017" name="Shape 10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600" y="2102961"/>
            <a:ext cx="4431325" cy="3872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8" name="Shape 1018"/>
          <p:cNvGrpSpPr/>
          <p:nvPr/>
        </p:nvGrpSpPr>
        <p:grpSpPr>
          <a:xfrm>
            <a:off x="311700" y="3808800"/>
            <a:ext cx="4322400" cy="572700"/>
            <a:chOff x="762225" y="3713675"/>
            <a:chExt cx="4322400" cy="572700"/>
          </a:xfrm>
        </p:grpSpPr>
        <p:sp>
          <p:nvSpPr>
            <p:cNvPr id="1019" name="Shape 1019"/>
            <p:cNvSpPr/>
            <p:nvPr/>
          </p:nvSpPr>
          <p:spPr>
            <a:xfrm>
              <a:off x="762225" y="3713675"/>
              <a:ext cx="540300" cy="572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Shape 1020"/>
            <p:cNvSpPr/>
            <p:nvPr/>
          </p:nvSpPr>
          <p:spPr>
            <a:xfrm>
              <a:off x="1302525" y="3713675"/>
              <a:ext cx="540300" cy="572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Shape 1021"/>
            <p:cNvSpPr/>
            <p:nvPr/>
          </p:nvSpPr>
          <p:spPr>
            <a:xfrm>
              <a:off x="1842825" y="3713675"/>
              <a:ext cx="540300" cy="572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Shape 1022"/>
            <p:cNvSpPr/>
            <p:nvPr/>
          </p:nvSpPr>
          <p:spPr>
            <a:xfrm>
              <a:off x="2383125" y="3713675"/>
              <a:ext cx="540300" cy="572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Shape 1023"/>
            <p:cNvSpPr/>
            <p:nvPr/>
          </p:nvSpPr>
          <p:spPr>
            <a:xfrm>
              <a:off x="2923425" y="3713675"/>
              <a:ext cx="540300" cy="572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Shape 1024"/>
            <p:cNvSpPr/>
            <p:nvPr/>
          </p:nvSpPr>
          <p:spPr>
            <a:xfrm>
              <a:off x="3463725" y="3713675"/>
              <a:ext cx="540300" cy="572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Shape 1025"/>
            <p:cNvSpPr/>
            <p:nvPr/>
          </p:nvSpPr>
          <p:spPr>
            <a:xfrm>
              <a:off x="4004025" y="3713675"/>
              <a:ext cx="540300" cy="572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Shape 1026"/>
            <p:cNvSpPr/>
            <p:nvPr/>
          </p:nvSpPr>
          <p:spPr>
            <a:xfrm>
              <a:off x="4544325" y="3713675"/>
              <a:ext cx="540300" cy="572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7" name="Shape 1027"/>
          <p:cNvGrpSpPr/>
          <p:nvPr/>
        </p:nvGrpSpPr>
        <p:grpSpPr>
          <a:xfrm>
            <a:off x="4634100" y="3808800"/>
            <a:ext cx="4322400" cy="572700"/>
            <a:chOff x="4347850" y="2940125"/>
            <a:chExt cx="4322400" cy="572700"/>
          </a:xfrm>
        </p:grpSpPr>
        <p:sp>
          <p:nvSpPr>
            <p:cNvPr id="1028" name="Shape 1028"/>
            <p:cNvSpPr/>
            <p:nvPr/>
          </p:nvSpPr>
          <p:spPr>
            <a:xfrm>
              <a:off x="4347850" y="2940125"/>
              <a:ext cx="540300" cy="572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Shape 1029"/>
            <p:cNvSpPr/>
            <p:nvPr/>
          </p:nvSpPr>
          <p:spPr>
            <a:xfrm>
              <a:off x="4888150" y="2940125"/>
              <a:ext cx="540300" cy="572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Shape 1030"/>
            <p:cNvSpPr/>
            <p:nvPr/>
          </p:nvSpPr>
          <p:spPr>
            <a:xfrm>
              <a:off x="5428450" y="2940125"/>
              <a:ext cx="540300" cy="572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Shape 1031"/>
            <p:cNvSpPr/>
            <p:nvPr/>
          </p:nvSpPr>
          <p:spPr>
            <a:xfrm>
              <a:off x="5968750" y="2940125"/>
              <a:ext cx="540300" cy="572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Shape 1032"/>
            <p:cNvSpPr/>
            <p:nvPr/>
          </p:nvSpPr>
          <p:spPr>
            <a:xfrm>
              <a:off x="6509050" y="2940125"/>
              <a:ext cx="540300" cy="572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Shape 1033"/>
            <p:cNvSpPr/>
            <p:nvPr/>
          </p:nvSpPr>
          <p:spPr>
            <a:xfrm>
              <a:off x="7049350" y="2940125"/>
              <a:ext cx="540300" cy="572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Shape 1034"/>
            <p:cNvSpPr/>
            <p:nvPr/>
          </p:nvSpPr>
          <p:spPr>
            <a:xfrm>
              <a:off x="7589650" y="2940125"/>
              <a:ext cx="540300" cy="572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Shape 1035"/>
            <p:cNvSpPr/>
            <p:nvPr/>
          </p:nvSpPr>
          <p:spPr>
            <a:xfrm>
              <a:off x="8129950" y="2940125"/>
              <a:ext cx="540300" cy="572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6" name="Shape 1036"/>
          <p:cNvGrpSpPr/>
          <p:nvPr/>
        </p:nvGrpSpPr>
        <p:grpSpPr>
          <a:xfrm>
            <a:off x="6803300" y="3808800"/>
            <a:ext cx="1620900" cy="572700"/>
            <a:chOff x="4347850" y="2940125"/>
            <a:chExt cx="1620900" cy="572700"/>
          </a:xfrm>
        </p:grpSpPr>
        <p:sp>
          <p:nvSpPr>
            <p:cNvPr id="1037" name="Shape 1037"/>
            <p:cNvSpPr/>
            <p:nvPr/>
          </p:nvSpPr>
          <p:spPr>
            <a:xfrm>
              <a:off x="4347850" y="2940125"/>
              <a:ext cx="540300" cy="572700"/>
            </a:xfrm>
            <a:prstGeom prst="rect">
              <a:avLst/>
            </a:prstGeom>
            <a:solidFill>
              <a:srgbClr val="DD7E6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Shape 1038"/>
            <p:cNvSpPr/>
            <p:nvPr/>
          </p:nvSpPr>
          <p:spPr>
            <a:xfrm>
              <a:off x="4888150" y="2940125"/>
              <a:ext cx="540300" cy="572700"/>
            </a:xfrm>
            <a:prstGeom prst="rect">
              <a:avLst/>
            </a:prstGeom>
            <a:solidFill>
              <a:srgbClr val="DD7E6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Shape 1039"/>
            <p:cNvSpPr/>
            <p:nvPr/>
          </p:nvSpPr>
          <p:spPr>
            <a:xfrm>
              <a:off x="5428450" y="2940125"/>
              <a:ext cx="540300" cy="572700"/>
            </a:xfrm>
            <a:prstGeom prst="rect">
              <a:avLst/>
            </a:prstGeom>
            <a:solidFill>
              <a:srgbClr val="DD7E6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0" name="Shape 1040"/>
          <p:cNvGrpSpPr/>
          <p:nvPr/>
        </p:nvGrpSpPr>
        <p:grpSpPr>
          <a:xfrm>
            <a:off x="5712275" y="3808800"/>
            <a:ext cx="1620900" cy="572700"/>
            <a:chOff x="4347850" y="2940125"/>
            <a:chExt cx="1620900" cy="572700"/>
          </a:xfrm>
        </p:grpSpPr>
        <p:sp>
          <p:nvSpPr>
            <p:cNvPr id="1041" name="Shape 1041"/>
            <p:cNvSpPr/>
            <p:nvPr/>
          </p:nvSpPr>
          <p:spPr>
            <a:xfrm>
              <a:off x="4347850" y="2940125"/>
              <a:ext cx="540300" cy="572700"/>
            </a:xfrm>
            <a:prstGeom prst="rect">
              <a:avLst/>
            </a:prstGeom>
            <a:solidFill>
              <a:srgbClr val="DD7E6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Shape 1042"/>
            <p:cNvSpPr/>
            <p:nvPr/>
          </p:nvSpPr>
          <p:spPr>
            <a:xfrm>
              <a:off x="4888150" y="2940125"/>
              <a:ext cx="540300" cy="572700"/>
            </a:xfrm>
            <a:prstGeom prst="rect">
              <a:avLst/>
            </a:prstGeom>
            <a:solidFill>
              <a:srgbClr val="DD7E6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Shape 1043"/>
            <p:cNvSpPr/>
            <p:nvPr/>
          </p:nvSpPr>
          <p:spPr>
            <a:xfrm>
              <a:off x="5428450" y="2940125"/>
              <a:ext cx="540300" cy="572700"/>
            </a:xfrm>
            <a:prstGeom prst="rect">
              <a:avLst/>
            </a:prstGeom>
            <a:solidFill>
              <a:srgbClr val="DD7E6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4" name="Shape 1044"/>
          <p:cNvSpPr txBox="1"/>
          <p:nvPr/>
        </p:nvSpPr>
        <p:spPr>
          <a:xfrm>
            <a:off x="311700" y="3866850"/>
            <a:ext cx="86448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0	 1	   2	     3	  	4	  5	  6	   7	    8	     9	      10	11	  12	    13   14     15  </a:t>
            </a:r>
            <a:endParaRPr sz="1800"/>
          </a:p>
        </p:txBody>
      </p:sp>
      <p:sp>
        <p:nvSpPr>
          <p:cNvPr id="1045" name="Shape 1045"/>
          <p:cNvSpPr txBox="1"/>
          <p:nvPr/>
        </p:nvSpPr>
        <p:spPr>
          <a:xfrm>
            <a:off x="-268825" y="4511488"/>
            <a:ext cx="91770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6576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             %3.13</a:t>
            </a:r>
            <a:r>
              <a:rPr lang="en"/>
              <a:t>  %</a:t>
            </a:r>
            <a:r>
              <a:rPr lang="en"/>
              <a:t>6.25  %13</a:t>
            </a:r>
            <a:r>
              <a:rPr lang="en"/>
              <a:t>   %</a:t>
            </a:r>
            <a:r>
              <a:rPr lang="en"/>
              <a:t>25	    %50      0         0	 0  </a:t>
            </a:r>
            <a:endParaRPr/>
          </a:p>
        </p:txBody>
      </p:sp>
      <p:pic>
        <p:nvPicPr>
          <p:cNvPr id="1046" name="Shape 10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093947" y="4505572"/>
            <a:ext cx="547925" cy="4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Shape 1047"/>
          <p:cNvSpPr txBox="1"/>
          <p:nvPr/>
        </p:nvSpPr>
        <p:spPr>
          <a:xfrm>
            <a:off x="8267825" y="3328150"/>
            <a:ext cx="9942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 = 15</a:t>
            </a:r>
            <a:endParaRPr/>
          </a:p>
        </p:txBody>
      </p:sp>
      <p:sp>
        <p:nvSpPr>
          <p:cNvPr id="1048" name="Shape 1048"/>
          <p:cNvSpPr txBox="1"/>
          <p:nvPr/>
        </p:nvSpPr>
        <p:spPr>
          <a:xfrm>
            <a:off x="2677275" y="4526625"/>
            <a:ext cx="15618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</a:t>
            </a:r>
            <a:r>
              <a:rPr baseline="-25000" lang="en"/>
              <a:t>𝛽=0.5</a:t>
            </a:r>
            <a:r>
              <a:rPr lang="en"/>
              <a:t>(t</a:t>
            </a:r>
            <a:r>
              <a:rPr baseline="-25000" lang="en"/>
              <a:t>b</a:t>
            </a:r>
            <a:r>
              <a:rPr lang="en"/>
              <a:t>), n</a:t>
            </a:r>
            <a:r>
              <a:rPr baseline="-25000" lang="en"/>
              <a:t>b</a:t>
            </a:r>
            <a:r>
              <a:rPr lang="en"/>
              <a:t> = 3:</a:t>
            </a:r>
            <a:endParaRPr/>
          </a:p>
        </p:txBody>
      </p:sp>
      <p:pic>
        <p:nvPicPr>
          <p:cNvPr id="1049" name="Shape 10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5025" y="2068300"/>
            <a:ext cx="4503377" cy="45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0" name="Shape 1050"/>
          <p:cNvSpPr txBox="1"/>
          <p:nvPr/>
        </p:nvSpPr>
        <p:spPr>
          <a:xfrm>
            <a:off x="4125400" y="1820975"/>
            <a:ext cx="25266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batch gradient update:</a:t>
            </a:r>
            <a:endParaRPr/>
          </a:p>
        </p:txBody>
      </p:sp>
      <p:sp>
        <p:nvSpPr>
          <p:cNvPr id="1051" name="Shape 1051"/>
          <p:cNvSpPr txBox="1"/>
          <p:nvPr/>
        </p:nvSpPr>
        <p:spPr>
          <a:xfrm>
            <a:off x="603925" y="1820975"/>
            <a:ext cx="28188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batch sample distribution:</a:t>
            </a:r>
            <a:endParaRPr/>
          </a:p>
        </p:txBody>
      </p:sp>
      <p:sp>
        <p:nvSpPr>
          <p:cNvPr id="1052" name="Shape 10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Shape 10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Mini-machine Topology</a:t>
            </a:r>
            <a:endParaRPr/>
          </a:p>
        </p:txBody>
      </p:sp>
      <p:sp>
        <p:nvSpPr>
          <p:cNvPr id="1058" name="Shape 10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9" name="Shape 10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This structure allows for </a:t>
            </a:r>
            <a:r>
              <a:rPr b="1" lang="en" sz="2000"/>
              <a:t>incredible performance</a:t>
            </a:r>
            <a:r>
              <a:rPr lang="en" sz="2000"/>
              <a:t>, </a:t>
            </a:r>
            <a:r>
              <a:rPr b="1" lang="en" sz="2000"/>
              <a:t>few network parameters</a:t>
            </a:r>
            <a:r>
              <a:rPr lang="en" sz="2000"/>
              <a:t>, </a:t>
            </a:r>
            <a:r>
              <a:rPr b="1" lang="en" sz="2000"/>
              <a:t>linear scaling</a:t>
            </a:r>
            <a:r>
              <a:rPr lang="en" sz="2000"/>
              <a:t> in number of coins, a </a:t>
            </a:r>
            <a:r>
              <a:rPr b="1" lang="en" sz="2000"/>
              <a:t>convergence of historic portfolio vectors</a:t>
            </a:r>
            <a:r>
              <a:rPr lang="en" sz="2000"/>
              <a:t>, and </a:t>
            </a:r>
            <a:r>
              <a:rPr b="1" lang="en" sz="2000"/>
              <a:t>efficient online training</a:t>
            </a:r>
            <a:r>
              <a:rPr lang="en" sz="2000"/>
              <a:t>.</a:t>
            </a:r>
            <a:endParaRPr sz="2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Shape 10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1065" name="Shape 10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Cryptocurrencies and Markets</a:t>
            </a:r>
            <a:endParaRPr sz="2000"/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Portfolio Management Problem</a:t>
            </a:r>
            <a:endParaRPr sz="2000"/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Reinforcement Learning as a Portfolio Manager</a:t>
            </a:r>
            <a:endParaRPr sz="2000"/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Mini-machine Topology</a:t>
            </a:r>
            <a:endParaRPr sz="2000"/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en" sz="2000">
                <a:solidFill>
                  <a:srgbClr val="000000"/>
                </a:solidFill>
              </a:rPr>
              <a:t>Results and Future Work</a:t>
            </a:r>
            <a:endParaRPr b="1" sz="2000">
              <a:solidFill>
                <a:srgbClr val="000000"/>
              </a:solidFill>
            </a:endParaRPr>
          </a:p>
        </p:txBody>
      </p:sp>
      <p:sp>
        <p:nvSpPr>
          <p:cNvPr id="1066" name="Shape 10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Shape 10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Cross Validation</a:t>
            </a:r>
            <a:r>
              <a:rPr lang="en"/>
              <a:t> for </a:t>
            </a:r>
            <a:r>
              <a:rPr b="1" lang="en"/>
              <a:t>hyper parameter tuning</a:t>
            </a:r>
            <a:endParaRPr b="1"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 </a:t>
            </a:r>
            <a:r>
              <a:rPr b="1" lang="en"/>
              <a:t>Back-Tests</a:t>
            </a:r>
            <a:r>
              <a:rPr lang="en"/>
              <a:t> to cover different </a:t>
            </a:r>
            <a:r>
              <a:rPr b="1" lang="en"/>
              <a:t>market conditions</a:t>
            </a:r>
            <a:endParaRPr b="1"/>
          </a:p>
        </p:txBody>
      </p:sp>
      <p:sp>
        <p:nvSpPr>
          <p:cNvPr id="1072" name="Shape 10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</a:t>
            </a:r>
            <a:endParaRPr/>
          </a:p>
        </p:txBody>
      </p:sp>
      <p:graphicFrame>
        <p:nvGraphicFramePr>
          <p:cNvPr id="1073" name="Shape 1073"/>
          <p:cNvGraphicFramePr/>
          <p:nvPr/>
        </p:nvGraphicFramePr>
        <p:xfrm>
          <a:off x="472800" y="222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{B453B231-14B4-4857-8F54-A4CEF747A691}</a:tableStyleId>
              </a:tblPr>
              <a:tblGrid>
                <a:gridCol w="2679975"/>
                <a:gridCol w="2679975"/>
                <a:gridCol w="2679975"/>
              </a:tblGrid>
              <a:tr h="6807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/>
                        <a:t>Data Purpose</a:t>
                      </a:r>
                      <a:endParaRPr b="1" sz="15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/>
                        <a:t>Train </a:t>
                      </a:r>
                      <a:r>
                        <a:rPr lang="en" sz="1500"/>
                        <a:t>   (675 days ~ 22 mos)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/>
                        <a:t>Test  </a:t>
                      </a:r>
                      <a:r>
                        <a:rPr lang="en" sz="1500"/>
                        <a:t>  (50 days)</a:t>
                      </a:r>
                      <a:endParaRPr sz="1500"/>
                    </a:p>
                  </a:txBody>
                  <a:tcPr marT="91425" marB="91425" marR="91425" marL="91425"/>
                </a:tc>
              </a:tr>
              <a:tr h="4763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Cross Validation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Jul 2014  - May 2016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May 2016 - June 2016</a:t>
                      </a:r>
                      <a:endParaRPr sz="1500"/>
                    </a:p>
                  </a:txBody>
                  <a:tcPr marT="91425" marB="91425" marR="91425" marL="91425"/>
                </a:tc>
              </a:tr>
              <a:tr h="4763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Back-Test 1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Nov 2014 - Sep 2016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Sept 2016 - Oct 2017</a:t>
                      </a:r>
                      <a:endParaRPr sz="1500"/>
                    </a:p>
                  </a:txBody>
                  <a:tcPr marT="91425" marB="91425" marR="91425" marL="91425"/>
                </a:tc>
              </a:tr>
              <a:tr h="4763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Back-Test 2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Feb 2015 - Dec 2016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Dec 2016 - Jan 2017</a:t>
                      </a:r>
                      <a:endParaRPr sz="1500"/>
                    </a:p>
                  </a:txBody>
                  <a:tcPr marT="91425" marB="91425" marR="91425" marL="91425"/>
                </a:tc>
              </a:tr>
              <a:tr h="4763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Back-Test 3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May 2015 - March 2017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March 2017 - April 2017</a:t>
                      </a:r>
                      <a:endParaRPr sz="15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74" name="Shape 10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" name="Shape 10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8149" y="2600038"/>
            <a:ext cx="4586350" cy="75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Shape 10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Accumulative Portfolio Value</a:t>
            </a:r>
            <a:r>
              <a:rPr lang="en"/>
              <a:t> (fAPV</a:t>
            </a:r>
            <a:r>
              <a:rPr lang="en"/>
              <a:t>) - Higher is better</a:t>
            </a:r>
            <a:endParaRPr/>
          </a:p>
          <a:p>
            <a:pPr indent="0" lvl="0" marL="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Sharpe Ratio</a:t>
            </a:r>
            <a:r>
              <a:rPr lang="en"/>
              <a:t> (SR) - Higher is better</a:t>
            </a:r>
            <a:endParaRPr/>
          </a:p>
          <a:p>
            <a:pPr indent="0" lvl="0" marL="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Maximum Drawdown</a:t>
            </a:r>
            <a:r>
              <a:rPr lang="en"/>
              <a:t> (MDD) - Lower is better</a:t>
            </a:r>
            <a:endParaRPr/>
          </a:p>
        </p:txBody>
      </p:sp>
      <p:sp>
        <p:nvSpPr>
          <p:cNvPr id="1081" name="Shape 10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Measures</a:t>
            </a:r>
            <a:endParaRPr/>
          </a:p>
        </p:txBody>
      </p:sp>
      <p:pic>
        <p:nvPicPr>
          <p:cNvPr id="1082" name="Shape 10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3413" y="1664375"/>
            <a:ext cx="4315975" cy="48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Shape 10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3050" y="3810149"/>
            <a:ext cx="4221450" cy="66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4" name="Shape 10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Shape 108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Mini-machine</a:t>
            </a:r>
            <a:r>
              <a:rPr lang="en"/>
              <a:t> topology </a:t>
            </a:r>
            <a:r>
              <a:rPr b="1" lang="en"/>
              <a:t>dominates fAPV</a:t>
            </a:r>
            <a:r>
              <a:rPr lang="en"/>
              <a:t> and </a:t>
            </a:r>
            <a:r>
              <a:rPr b="1" lang="en"/>
              <a:t>SR</a:t>
            </a:r>
            <a:r>
              <a:rPr lang="en"/>
              <a:t> in all three Back-tests</a:t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RNN</a:t>
            </a:r>
            <a:r>
              <a:rPr lang="en"/>
              <a:t> grows Portfolio </a:t>
            </a:r>
            <a:r>
              <a:rPr b="1" lang="en"/>
              <a:t>47 times in 50 days</a:t>
            </a:r>
            <a:r>
              <a:rPr lang="en"/>
              <a:t> in Back-test 3!</a:t>
            </a:r>
            <a:endParaRPr/>
          </a:p>
        </p:txBody>
      </p:sp>
      <p:sp>
        <p:nvSpPr>
          <p:cNvPr id="1090" name="Shape 10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Shape 109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92" name="Shape 1092"/>
          <p:cNvGrpSpPr/>
          <p:nvPr/>
        </p:nvGrpSpPr>
        <p:grpSpPr>
          <a:xfrm>
            <a:off x="1244375" y="2287725"/>
            <a:ext cx="7754335" cy="2099400"/>
            <a:chOff x="1244375" y="2450525"/>
            <a:chExt cx="7754335" cy="2099400"/>
          </a:xfrm>
        </p:grpSpPr>
        <p:pic>
          <p:nvPicPr>
            <p:cNvPr id="1093" name="Shape 1093"/>
            <p:cNvPicPr preferRelativeResize="0"/>
            <p:nvPr/>
          </p:nvPicPr>
          <p:blipFill rotWithShape="1">
            <a:blip r:embed="rId3">
              <a:alphaModFix/>
            </a:blip>
            <a:srcRect b="54916" l="0" r="0" t="0"/>
            <a:stretch/>
          </p:blipFill>
          <p:spPr>
            <a:xfrm>
              <a:off x="1244375" y="2450525"/>
              <a:ext cx="7754335" cy="2099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4" name="Shape 1094"/>
            <p:cNvSpPr/>
            <p:nvPr/>
          </p:nvSpPr>
          <p:spPr>
            <a:xfrm>
              <a:off x="2592850" y="2699975"/>
              <a:ext cx="1965600" cy="1809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Shape 1095"/>
            <p:cNvSpPr/>
            <p:nvPr/>
          </p:nvSpPr>
          <p:spPr>
            <a:xfrm>
              <a:off x="4668788" y="2699975"/>
              <a:ext cx="1965600" cy="1809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Shape 1096"/>
            <p:cNvSpPr/>
            <p:nvPr/>
          </p:nvSpPr>
          <p:spPr>
            <a:xfrm>
              <a:off x="6744725" y="2699975"/>
              <a:ext cx="1965600" cy="1809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7" name="Shape 1097"/>
          <p:cNvSpPr txBox="1"/>
          <p:nvPr/>
        </p:nvSpPr>
        <p:spPr>
          <a:xfrm>
            <a:off x="1822050" y="2212150"/>
            <a:ext cx="7199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Back-Test 1	             Back-Test 2	       	    Back-Test 3</a:t>
            </a:r>
            <a:endParaRPr sz="1800"/>
          </a:p>
        </p:txBody>
      </p:sp>
      <p:sp>
        <p:nvSpPr>
          <p:cNvPr id="1098" name="Shape 1098"/>
          <p:cNvSpPr txBox="1"/>
          <p:nvPr/>
        </p:nvSpPr>
        <p:spPr>
          <a:xfrm>
            <a:off x="58075" y="2911450"/>
            <a:ext cx="1655400" cy="20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Work by the Authors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Benchmarks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99" name="Shape 1099"/>
          <p:cNvSpPr/>
          <p:nvPr/>
        </p:nvSpPr>
        <p:spPr>
          <a:xfrm>
            <a:off x="3219975" y="2947200"/>
            <a:ext cx="645300" cy="223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0" name="Shape 1100"/>
          <p:cNvSpPr/>
          <p:nvPr/>
        </p:nvSpPr>
        <p:spPr>
          <a:xfrm>
            <a:off x="3963325" y="2947200"/>
            <a:ext cx="645300" cy="223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1" name="Shape 1101"/>
          <p:cNvSpPr/>
          <p:nvPr/>
        </p:nvSpPr>
        <p:spPr>
          <a:xfrm>
            <a:off x="5295900" y="2947200"/>
            <a:ext cx="645300" cy="223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2" name="Shape 1102"/>
          <p:cNvSpPr/>
          <p:nvPr/>
        </p:nvSpPr>
        <p:spPr>
          <a:xfrm>
            <a:off x="6039250" y="2947200"/>
            <a:ext cx="645300" cy="223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3" name="Shape 1103"/>
          <p:cNvSpPr/>
          <p:nvPr/>
        </p:nvSpPr>
        <p:spPr>
          <a:xfrm>
            <a:off x="7371825" y="3141825"/>
            <a:ext cx="645300" cy="223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4" name="Shape 1104"/>
          <p:cNvSpPr/>
          <p:nvPr/>
        </p:nvSpPr>
        <p:spPr>
          <a:xfrm>
            <a:off x="8115175" y="3141825"/>
            <a:ext cx="645300" cy="223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5" name="Shape 1105"/>
          <p:cNvSpPr/>
          <p:nvPr/>
        </p:nvSpPr>
        <p:spPr>
          <a:xfrm>
            <a:off x="1557375" y="2947200"/>
            <a:ext cx="645300" cy="223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6" name="Shape 1106"/>
          <p:cNvSpPr/>
          <p:nvPr/>
        </p:nvSpPr>
        <p:spPr>
          <a:xfrm>
            <a:off x="1584775" y="3170400"/>
            <a:ext cx="645300" cy="223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Shape 1107"/>
          <p:cNvSpPr/>
          <p:nvPr/>
        </p:nvSpPr>
        <p:spPr>
          <a:xfrm>
            <a:off x="1584775" y="3800175"/>
            <a:ext cx="881400" cy="223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Shape 1108"/>
          <p:cNvSpPr/>
          <p:nvPr/>
        </p:nvSpPr>
        <p:spPr>
          <a:xfrm>
            <a:off x="7408575" y="3774975"/>
            <a:ext cx="645300" cy="223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1109" name="Shape 1109"/>
          <p:cNvSpPr/>
          <p:nvPr/>
        </p:nvSpPr>
        <p:spPr>
          <a:xfrm>
            <a:off x="3260438" y="3774975"/>
            <a:ext cx="645300" cy="223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1110" name="Shape 1110"/>
          <p:cNvSpPr/>
          <p:nvPr/>
        </p:nvSpPr>
        <p:spPr>
          <a:xfrm>
            <a:off x="5295900" y="3800175"/>
            <a:ext cx="645300" cy="223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5" name="Shape 1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650" y="1186775"/>
            <a:ext cx="7098475" cy="378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6" name="Shape 11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Test 1 - Moderate Market Conditions</a:t>
            </a:r>
            <a:endParaRPr/>
          </a:p>
        </p:txBody>
      </p:sp>
      <p:sp>
        <p:nvSpPr>
          <p:cNvPr id="1117" name="Shape 11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8" name="Shape 1118"/>
          <p:cNvSpPr txBox="1"/>
          <p:nvPr/>
        </p:nvSpPr>
        <p:spPr>
          <a:xfrm>
            <a:off x="3491275" y="-3195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Sept 2016 - Oct 2017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Shape 11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Test 2</a:t>
            </a:r>
            <a:r>
              <a:rPr lang="en"/>
              <a:t> - Poor Market Conditions</a:t>
            </a:r>
            <a:endParaRPr/>
          </a:p>
        </p:txBody>
      </p:sp>
      <p:sp>
        <p:nvSpPr>
          <p:cNvPr id="1124" name="Shape 11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25" name="Shape 1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925" y="1233625"/>
            <a:ext cx="7149399" cy="361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6" name="Shape 1126"/>
          <p:cNvSpPr txBox="1"/>
          <p:nvPr/>
        </p:nvSpPr>
        <p:spPr>
          <a:xfrm>
            <a:off x="3524250" y="-3256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Dec 2016 - Jan 2017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" name="Shape 1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175" y="1272400"/>
            <a:ext cx="6889751" cy="36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2" name="Shape 11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Test 3</a:t>
            </a:r>
            <a:r>
              <a:rPr lang="en"/>
              <a:t> - Favourable Market Conditions</a:t>
            </a:r>
            <a:endParaRPr/>
          </a:p>
        </p:txBody>
      </p:sp>
      <p:sp>
        <p:nvSpPr>
          <p:cNvPr id="1133" name="Shape 11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4" name="Shape 1134"/>
          <p:cNvSpPr txBox="1"/>
          <p:nvPr/>
        </p:nvSpPr>
        <p:spPr>
          <a:xfrm>
            <a:off x="3424950" y="-3316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March 2017 - April 2017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Cryptocurrencies and Markets</a:t>
            </a:r>
            <a:endParaRPr sz="2000"/>
          </a:p>
          <a:p>
            <a:pPr indent="-355600" lvl="0" marL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Portfolio Management Problem</a:t>
            </a:r>
            <a:endParaRPr sz="2000"/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Reinforcement Learning as a Portfolio Manager</a:t>
            </a:r>
            <a:endParaRPr sz="2000"/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Mini-machine Network Topology</a:t>
            </a:r>
            <a:endParaRPr sz="2000"/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SzPts val="2000"/>
              <a:buChar char="●"/>
            </a:pPr>
            <a:r>
              <a:rPr lang="en" sz="2000"/>
              <a:t>Results and Future Work</a:t>
            </a:r>
            <a:endParaRPr sz="2000"/>
          </a:p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Shape 11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140" name="Shape 11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Cryptocurrency markets</a:t>
            </a:r>
            <a:r>
              <a:rPr lang="en"/>
              <a:t> offer an </a:t>
            </a:r>
            <a:r>
              <a:rPr b="1" lang="en"/>
              <a:t>exciting playground</a:t>
            </a:r>
            <a:r>
              <a:rPr lang="en"/>
              <a:t> for modern financial strategy exploration</a:t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Deterministic Policy</a:t>
            </a:r>
            <a:r>
              <a:rPr lang="en"/>
              <a:t> Deep Reinforcement Learning offers very </a:t>
            </a:r>
            <a:r>
              <a:rPr b="1" lang="en"/>
              <a:t>promising results</a:t>
            </a:r>
            <a:r>
              <a:rPr lang="en"/>
              <a:t> in Portfolio Managemen</a:t>
            </a:r>
            <a:r>
              <a:rPr lang="en"/>
              <a:t>t</a:t>
            </a:r>
            <a:endParaRPr/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Mini-machine topology</a:t>
            </a:r>
            <a:r>
              <a:rPr lang="en"/>
              <a:t> allows for </a:t>
            </a:r>
            <a:r>
              <a:rPr b="1" lang="en"/>
              <a:t>strong returns</a:t>
            </a:r>
            <a:r>
              <a:rPr lang="en"/>
              <a:t>,</a:t>
            </a:r>
            <a:r>
              <a:rPr lang="en"/>
              <a:t> </a:t>
            </a:r>
            <a:r>
              <a:rPr b="1" lang="en"/>
              <a:t>efficient scaling</a:t>
            </a:r>
            <a:r>
              <a:rPr lang="en"/>
              <a:t> to more coins, and </a:t>
            </a:r>
            <a:r>
              <a:rPr b="1" lang="en"/>
              <a:t>online learning</a:t>
            </a:r>
            <a:r>
              <a:rPr lang="en"/>
              <a:t>.</a:t>
            </a:r>
            <a:endParaRPr/>
          </a:p>
        </p:txBody>
      </p:sp>
      <p:sp>
        <p:nvSpPr>
          <p:cNvPr id="1141" name="Shape 11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Shape 11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1147" name="Shape 11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Forward Testing</a:t>
            </a:r>
            <a:endParaRPr b="1"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Longer </a:t>
            </a:r>
            <a:r>
              <a:rPr b="1" lang="en" sz="1600"/>
              <a:t>Trading Period</a:t>
            </a:r>
            <a:r>
              <a:rPr b="1" lang="en" sz="1600"/>
              <a:t>s</a:t>
            </a:r>
            <a:endParaRPr b="1"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Relaxed </a:t>
            </a:r>
            <a:r>
              <a:rPr b="1" lang="en" sz="1600"/>
              <a:t>Assumptions</a:t>
            </a:r>
            <a:endParaRPr b="1"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Zero market impact (Deterministic Policy -&gt; Stochastic / </a:t>
            </a:r>
            <a:r>
              <a:rPr b="1" lang="en" sz="1600"/>
              <a:t>Value based</a:t>
            </a:r>
            <a:r>
              <a:rPr lang="en" sz="1600"/>
              <a:t>)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Zero slippage (For Forward Testing)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Architecture</a:t>
            </a:r>
            <a:r>
              <a:rPr lang="en" sz="1600"/>
              <a:t> Experimentation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More </a:t>
            </a:r>
            <a:r>
              <a:rPr lang="en" sz="1600"/>
              <a:t>P</a:t>
            </a:r>
            <a:r>
              <a:rPr lang="en" sz="1600"/>
              <a:t>rice Tensor </a:t>
            </a:r>
            <a:r>
              <a:rPr b="1" lang="en" sz="1600"/>
              <a:t>Features</a:t>
            </a:r>
            <a:endParaRPr b="1"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Order book data, volume data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External data (Social media, web scraping)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Multi-Agent</a:t>
            </a:r>
            <a:r>
              <a:rPr lang="en" sz="1600"/>
              <a:t> System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Distributed parameter search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Inter-agent trading (zero fees!)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More </a:t>
            </a:r>
            <a:r>
              <a:rPr b="1" lang="en" sz="1600"/>
              <a:t>Assets</a:t>
            </a:r>
            <a:r>
              <a:rPr lang="en" sz="1600"/>
              <a:t> / More </a:t>
            </a:r>
            <a:r>
              <a:rPr b="1" lang="en" sz="1600"/>
              <a:t>Markets</a:t>
            </a:r>
            <a:r>
              <a:rPr lang="en" sz="1600"/>
              <a:t> (Stock market)</a:t>
            </a:r>
            <a:endParaRPr sz="16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	</a:t>
            </a:r>
            <a:endParaRPr sz="1400"/>
          </a:p>
        </p:txBody>
      </p:sp>
      <p:sp>
        <p:nvSpPr>
          <p:cNvPr id="1148" name="Shape 11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7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7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Shape 11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154" name="Shape 11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out the software! PGPortfolio on GitHub: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https://github.com/ZhengyaoJiang/PGPortfolio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Shape 11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Shape 11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161" name="Shape 11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[1] coinmarketcap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https://coinmarketcap.com/</a:t>
            </a:r>
            <a:endParaRPr sz="1400"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34343"/>
                </a:solidFill>
              </a:rPr>
              <a:t>[2] 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https://www.buybitcoinworldwide.com/price/</a:t>
            </a:r>
            <a:endParaRPr sz="1400">
              <a:solidFill>
                <a:srgbClr val="434343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[3] Poloniex </a:t>
            </a:r>
            <a:r>
              <a:rPr lang="en" sz="1400" u="sng">
                <a:solidFill>
                  <a:schemeClr val="hlink"/>
                </a:solidFill>
                <a:hlinkClick r:id="rId5"/>
              </a:rPr>
              <a:t>https://poloniex.com/</a:t>
            </a:r>
            <a:r>
              <a:rPr lang="en" sz="1400"/>
              <a:t> </a:t>
            </a:r>
            <a:endParaRPr sz="1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[4] DeepRL for the FPMP </a:t>
            </a:r>
            <a:r>
              <a:rPr lang="en" sz="1400" u="sng">
                <a:solidFill>
                  <a:schemeClr val="hlink"/>
                </a:solidFill>
                <a:hlinkClick r:id="rId6"/>
              </a:rPr>
              <a:t>https://arxiv.org/pdf/1706.10059.pdf</a:t>
            </a:r>
            <a:endParaRPr sz="1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[5] Reinforcement Learning And Introduction. Richard S. Sutton and Andrew G. Barto</a:t>
            </a:r>
            <a:r>
              <a:rPr lang="en" sz="1400" u="sng">
                <a:solidFill>
                  <a:schemeClr val="hlink"/>
                </a:solidFill>
                <a:hlinkClick r:id="rId7"/>
              </a:rPr>
              <a:t>http://incompleteideas.net/book/bookdraft2018jan1.pdf</a:t>
            </a:r>
            <a:endParaRPr sz="1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[6] Deep Reinforcement Learning. David Silver. </a:t>
            </a:r>
            <a:r>
              <a:rPr lang="en" sz="1400" u="sng">
                <a:solidFill>
                  <a:schemeClr val="hlink"/>
                </a:solidFill>
                <a:hlinkClick r:id="rId8"/>
              </a:rPr>
              <a:t>http://www0.cs.ucl.ac.uk/staff/d.silver/web/Teaching.html</a:t>
            </a:r>
            <a:endParaRPr sz="1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[7] D Charles, II Kirkpatrick, and Julie R Dahlquist. Technical analysis: The complete resource for financial market technician.ISBN-13, pages 978–0137059447, 2006.</a:t>
            </a:r>
            <a:endParaRPr sz="1400">
              <a:solidFill>
                <a:srgbClr val="666666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162" name="Shape 11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en" sz="2000">
                <a:solidFill>
                  <a:srgbClr val="000000"/>
                </a:solidFill>
              </a:rPr>
              <a:t>Cryptocurrencies and Markets</a:t>
            </a:r>
            <a:endParaRPr b="1" sz="2000">
              <a:solidFill>
                <a:srgbClr val="000000"/>
              </a:solidFill>
            </a:endParaRP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Portfolio Management Problem</a:t>
            </a:r>
            <a:endParaRPr sz="2000"/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Reinforcement Learning as a Portfolio Manager</a:t>
            </a:r>
            <a:endParaRPr sz="2000"/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Mini-machine Network Topology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1600"/>
              </a:spcAft>
              <a:buSzPts val="2000"/>
              <a:buChar char="●"/>
            </a:pPr>
            <a:r>
              <a:rPr lang="en" sz="2000"/>
              <a:t>Results and Future Work</a:t>
            </a:r>
            <a:endParaRPr sz="2000"/>
          </a:p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Cryptocurrencies and Markets</a:t>
            </a:r>
            <a:endParaRPr/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Cryptocurrencies</a:t>
            </a:r>
            <a:r>
              <a:rPr lang="en" sz="2000"/>
              <a:t> are tradeable, digital assets that can represent value and be traded on an open market. </a:t>
            </a:r>
            <a:endParaRPr sz="20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Cryptocurrency exchanges</a:t>
            </a:r>
            <a:r>
              <a:rPr lang="en" sz="2000"/>
              <a:t> are websites that serve as open marketplaces where users can trade cryptocurrencies for other cryptocurrencies or fiat currencies.</a:t>
            </a:r>
            <a:endParaRPr sz="2000"/>
          </a:p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Cryptocurrency?</a:t>
            </a:r>
            <a:endParaRPr/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9700" y="1184325"/>
            <a:ext cx="507050" cy="50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5725" y="1184325"/>
            <a:ext cx="5123901" cy="28574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4799800" y="4068775"/>
            <a:ext cx="37632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Price of one Bitcoin in USD from 2011-2018. </a:t>
            </a:r>
            <a:endParaRPr sz="1200">
              <a:solidFill>
                <a:srgbClr val="434343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</a:rPr>
              <a:t>Blue: Price,  Black: Log Price</a:t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4075825" y="4758600"/>
            <a:ext cx="6917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999999"/>
                </a:solidFill>
              </a:rPr>
              <a:t>[2] </a:t>
            </a:r>
            <a:r>
              <a:rPr lang="en" sz="1100">
                <a:solidFill>
                  <a:srgbClr val="999999"/>
                </a:solidFill>
              </a:rPr>
              <a:t>https://www.buybitcoinworldwide.com/price/</a:t>
            </a:r>
            <a:endParaRPr sz="1100">
              <a:solidFill>
                <a:srgbClr val="999999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361575" y="1691375"/>
            <a:ext cx="35709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January 3rd 2009 </a:t>
            </a:r>
            <a:r>
              <a:rPr b="1" lang="en" sz="1500">
                <a:solidFill>
                  <a:schemeClr val="dk1"/>
                </a:solidFill>
              </a:rPr>
              <a:t>First Bitcoins</a:t>
            </a:r>
            <a:r>
              <a:rPr lang="en" sz="1500">
                <a:solidFill>
                  <a:schemeClr val="dk1"/>
                </a:solidFill>
              </a:rPr>
              <a:t> mined by Satoshi Nakamoto</a:t>
            </a:r>
            <a:endParaRPr sz="15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Bitcoin is a </a:t>
            </a:r>
            <a:r>
              <a:rPr b="1" lang="en" sz="1500"/>
              <a:t>public ledger</a:t>
            </a:r>
            <a:endParaRPr b="1" sz="15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There will only ever be 21 million Bitcoin, creating </a:t>
            </a:r>
            <a:r>
              <a:rPr b="1" lang="en" sz="1500"/>
              <a:t>scarcity</a:t>
            </a:r>
            <a:endParaRPr b="1" sz="15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Now there are over 1000 ‘</a:t>
            </a:r>
            <a:r>
              <a:rPr b="1" lang="en" sz="1500"/>
              <a:t>altcoins</a:t>
            </a:r>
            <a:r>
              <a:rPr lang="en" sz="1500"/>
              <a:t>’</a:t>
            </a:r>
            <a:endParaRPr sz="15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Cryptocurrencies are referred to as ‘</a:t>
            </a:r>
            <a:r>
              <a:rPr b="1" lang="en" sz="1500"/>
              <a:t>coins</a:t>
            </a:r>
            <a:r>
              <a:rPr lang="en" sz="1500"/>
              <a:t>’</a:t>
            </a:r>
            <a:endParaRPr sz="15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	</a:t>
            </a:r>
            <a:endParaRPr sz="15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13" name="Shape 113"/>
          <p:cNvSpPr txBox="1"/>
          <p:nvPr/>
        </p:nvSpPr>
        <p:spPr>
          <a:xfrm>
            <a:off x="4650650" y="760000"/>
            <a:ext cx="37632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</a:rPr>
              <a:t>Bitcoin Price 2011-2018</a:t>
            </a:r>
            <a:endParaRPr sz="20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Cryptocurrency Markets?</a:t>
            </a:r>
            <a:endParaRPr/>
          </a:p>
        </p:txBody>
      </p:sp>
      <p:sp>
        <p:nvSpPr>
          <p:cNvPr id="119" name="Shape 119"/>
          <p:cNvSpPr txBox="1"/>
          <p:nvPr/>
        </p:nvSpPr>
        <p:spPr>
          <a:xfrm>
            <a:off x="364925" y="1425325"/>
            <a:ext cx="5301900" cy="30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Open 24/7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Free API access to trading and data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High price movement and volatility 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Decentralization and Openness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63109" l="78504" r="880" t="14272"/>
          <a:stretch/>
        </p:blipFill>
        <p:spPr>
          <a:xfrm>
            <a:off x="4932850" y="1273475"/>
            <a:ext cx="4022525" cy="242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4733075" y="4758600"/>
            <a:ext cx="6917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999999"/>
                </a:solidFill>
              </a:rPr>
              <a:t>[3] poloniex.com</a:t>
            </a:r>
            <a:endParaRPr sz="1100">
              <a:solidFill>
                <a:srgbClr val="999999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4982075" y="4011625"/>
            <a:ext cx="3684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gif of the ‘Markets’ view on poloniex.com,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Cryptocurrency Exchange </a:t>
            </a: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5764450" y="831125"/>
            <a:ext cx="37632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</a:rPr>
              <a:t>poloniex.com</a:t>
            </a:r>
            <a:endParaRPr sz="20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Shape 129"/>
          <p:cNvGrpSpPr/>
          <p:nvPr/>
        </p:nvGrpSpPr>
        <p:grpSpPr>
          <a:xfrm>
            <a:off x="3587648" y="761302"/>
            <a:ext cx="5342254" cy="3032720"/>
            <a:chOff x="3563675" y="1355325"/>
            <a:chExt cx="5175600" cy="2938113"/>
          </a:xfrm>
        </p:grpSpPr>
        <p:grpSp>
          <p:nvGrpSpPr>
            <p:cNvPr id="130" name="Shape 130"/>
            <p:cNvGrpSpPr/>
            <p:nvPr/>
          </p:nvGrpSpPr>
          <p:grpSpPr>
            <a:xfrm>
              <a:off x="3582575" y="1355325"/>
              <a:ext cx="5156700" cy="2938113"/>
              <a:chOff x="3582575" y="1355325"/>
              <a:chExt cx="5156700" cy="2938113"/>
            </a:xfrm>
          </p:grpSpPr>
          <p:pic>
            <p:nvPicPr>
              <p:cNvPr id="131" name="Shape 131"/>
              <p:cNvPicPr preferRelativeResize="0"/>
              <p:nvPr/>
            </p:nvPicPr>
            <p:blipFill rotWithShape="1">
              <a:blip r:embed="rId3">
                <a:alphaModFix/>
              </a:blip>
              <a:srcRect b="56713" l="0" r="17149" t="0"/>
              <a:stretch/>
            </p:blipFill>
            <p:spPr>
              <a:xfrm>
                <a:off x="3582575" y="1652538"/>
                <a:ext cx="5156700" cy="2640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2" name="Shape 132"/>
              <p:cNvSpPr/>
              <p:nvPr/>
            </p:nvSpPr>
            <p:spPr>
              <a:xfrm>
                <a:off x="5680150" y="1355325"/>
                <a:ext cx="2086500" cy="9405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3" name="Shape 133"/>
            <p:cNvSpPr/>
            <p:nvPr/>
          </p:nvSpPr>
          <p:spPr>
            <a:xfrm>
              <a:off x="3563675" y="1500025"/>
              <a:ext cx="1157700" cy="15798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Assumptions and Asset Selection</a:t>
            </a: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166200" y="1652550"/>
            <a:ext cx="3966000" cy="18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b="1" lang="en" sz="1600"/>
              <a:t>Zero Slippage</a:t>
            </a:r>
            <a:endParaRPr b="1" sz="16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 sz="1600"/>
              <a:t>If we see a trade, then we can</a:t>
            </a:r>
            <a:endParaRPr sz="16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	execute it.</a:t>
            </a:r>
            <a:endParaRPr sz="16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b="1" lang="en" sz="1600"/>
              <a:t>Zero Market Impact</a:t>
            </a:r>
            <a:endParaRPr b="1" sz="16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	</a:t>
            </a:r>
            <a:endParaRPr sz="16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	Our buys and sells do not </a:t>
            </a:r>
            <a:endParaRPr sz="16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	effect market prices.</a:t>
            </a:r>
            <a:endParaRPr sz="16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	</a:t>
            </a:r>
            <a:endParaRPr b="1" sz="1600"/>
          </a:p>
        </p:txBody>
      </p:sp>
      <p:sp>
        <p:nvSpPr>
          <p:cNvPr id="136" name="Shape 136"/>
          <p:cNvSpPr txBox="1"/>
          <p:nvPr/>
        </p:nvSpPr>
        <p:spPr>
          <a:xfrm>
            <a:off x="2405550" y="4758600"/>
            <a:ext cx="6917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999999"/>
                </a:solidFill>
              </a:rPr>
              <a:t>[3] </a:t>
            </a:r>
            <a:r>
              <a:rPr lang="en" sz="1100">
                <a:solidFill>
                  <a:srgbClr val="999999"/>
                </a:solidFill>
              </a:rPr>
              <a:t>https://coinmarketcap.com/exchanges/poloniex/</a:t>
            </a:r>
            <a:endParaRPr sz="1100">
              <a:solidFill>
                <a:srgbClr val="999999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" name="Shape 138"/>
          <p:cNvSpPr txBox="1"/>
          <p:nvPr/>
        </p:nvSpPr>
        <p:spPr>
          <a:xfrm>
            <a:off x="4686600" y="4064506"/>
            <a:ext cx="3851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Poloniex Trade Pairs Ranked by Trade Volume (Top 4)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/>
        </p:nvSpPr>
        <p:spPr>
          <a:xfrm>
            <a:off x="4600625" y="1898400"/>
            <a:ext cx="37632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Poloniex Trade Pairs by Volume</a:t>
            </a:r>
            <a:endParaRPr sz="18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